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D005113-2199-48E7-9D70-651A65758A0C}" type="datetimeFigureOut">
              <a:rPr lang="en-US"/>
              <a:pPr>
                <a:defRPr/>
              </a:pPr>
              <a:t>11/12/2012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A63B8C-9F5D-4E47-AE96-4EF97DC52486}" type="slidenum">
              <a:rPr lang="en-US"/>
              <a:pPr>
                <a:defRPr/>
              </a:pPr>
              <a:t>‹#›</a:t>
            </a:fld>
            <a:endParaRPr lang="en-US"/>
          </a:p>
        </p:txBody>
      </p:sp>
    </p:spTree>
    <p:extLst>
      <p:ext uri="{BB962C8B-B14F-4D97-AF65-F5344CB8AC3E}">
        <p14:creationId xmlns:p14="http://schemas.microsoft.com/office/powerpoint/2010/main" val="323769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15EAFF-D32C-4746-9748-E12EF972AAE4}" type="datetimeFigureOut">
              <a:rPr lang="en-US"/>
              <a:pPr>
                <a:defRPr/>
              </a:pPr>
              <a:t>11/12/2012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14AF2E-7904-40F4-AFA3-B8F155E0F07B}" type="slidenum">
              <a:rPr lang="en-US"/>
              <a:pPr>
                <a:defRPr/>
              </a:pPr>
              <a:t>‹#›</a:t>
            </a:fld>
            <a:endParaRPr lang="en-US"/>
          </a:p>
        </p:txBody>
      </p:sp>
    </p:spTree>
    <p:extLst>
      <p:ext uri="{BB962C8B-B14F-4D97-AF65-F5344CB8AC3E}">
        <p14:creationId xmlns:p14="http://schemas.microsoft.com/office/powerpoint/2010/main" val="152650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A4DFAE-1F9C-4CDD-ACA7-2B3A50818185}" type="datetimeFigureOut">
              <a:rPr lang="en-US"/>
              <a:pPr>
                <a:defRPr/>
              </a:pPr>
              <a:t>11/12/2012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8FA91-C191-4E32-A1B7-559787041A3B}" type="slidenum">
              <a:rPr lang="en-US"/>
              <a:pPr>
                <a:defRPr/>
              </a:pPr>
              <a:t>‹#›</a:t>
            </a:fld>
            <a:endParaRPr lang="en-US"/>
          </a:p>
        </p:txBody>
      </p:sp>
    </p:spTree>
    <p:extLst>
      <p:ext uri="{BB962C8B-B14F-4D97-AF65-F5344CB8AC3E}">
        <p14:creationId xmlns:p14="http://schemas.microsoft.com/office/powerpoint/2010/main" val="312187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DC645-1C8C-469B-873E-40AC9CFFEAFD}" type="datetimeFigureOut">
              <a:rPr lang="en-US"/>
              <a:pPr>
                <a:defRPr/>
              </a:pPr>
              <a:t>11/12/2012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9246AC-F329-497E-884B-E46922707A28}" type="slidenum">
              <a:rPr lang="en-US"/>
              <a:pPr>
                <a:defRPr/>
              </a:pPr>
              <a:t>‹#›</a:t>
            </a:fld>
            <a:endParaRPr lang="en-US"/>
          </a:p>
        </p:txBody>
      </p:sp>
    </p:spTree>
    <p:extLst>
      <p:ext uri="{BB962C8B-B14F-4D97-AF65-F5344CB8AC3E}">
        <p14:creationId xmlns:p14="http://schemas.microsoft.com/office/powerpoint/2010/main" val="190657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422B8E-2B30-47A1-A762-70BDC537F8F7}" type="datetimeFigureOut">
              <a:rPr lang="en-US"/>
              <a:pPr>
                <a:defRPr/>
              </a:pPr>
              <a:t>11/12/2012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4DA319-0721-49CC-8803-AEAAD2DD3BE0}" type="slidenum">
              <a:rPr lang="en-US"/>
              <a:pPr>
                <a:defRPr/>
              </a:pPr>
              <a:t>‹#›</a:t>
            </a:fld>
            <a:endParaRPr lang="en-US"/>
          </a:p>
        </p:txBody>
      </p:sp>
    </p:spTree>
    <p:extLst>
      <p:ext uri="{BB962C8B-B14F-4D97-AF65-F5344CB8AC3E}">
        <p14:creationId xmlns:p14="http://schemas.microsoft.com/office/powerpoint/2010/main" val="369189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82AAE7-4309-403D-BE5C-0EE9D5A150E5}" type="datetimeFigureOut">
              <a:rPr lang="en-US"/>
              <a:pPr>
                <a:defRPr/>
              </a:pPr>
              <a:t>11/12/2012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D57DF2-F375-47A8-986D-FC95E745054B}" type="slidenum">
              <a:rPr lang="en-US"/>
              <a:pPr>
                <a:defRPr/>
              </a:pPr>
              <a:t>‹#›</a:t>
            </a:fld>
            <a:endParaRPr lang="en-US"/>
          </a:p>
        </p:txBody>
      </p:sp>
    </p:spTree>
    <p:extLst>
      <p:ext uri="{BB962C8B-B14F-4D97-AF65-F5344CB8AC3E}">
        <p14:creationId xmlns:p14="http://schemas.microsoft.com/office/powerpoint/2010/main" val="192956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DBC3B4-DC5E-4A4D-9C71-111CAF343324}" type="datetimeFigureOut">
              <a:rPr lang="en-US"/>
              <a:pPr>
                <a:defRPr/>
              </a:pPr>
              <a:t>11/12/2012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E24558-F157-4E17-8D94-6528666E3115}" type="slidenum">
              <a:rPr lang="en-US"/>
              <a:pPr>
                <a:defRPr/>
              </a:pPr>
              <a:t>‹#›</a:t>
            </a:fld>
            <a:endParaRPr lang="en-US"/>
          </a:p>
        </p:txBody>
      </p:sp>
    </p:spTree>
    <p:extLst>
      <p:ext uri="{BB962C8B-B14F-4D97-AF65-F5344CB8AC3E}">
        <p14:creationId xmlns:p14="http://schemas.microsoft.com/office/powerpoint/2010/main" val="375444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896AF94-DE10-48CD-B666-BB8ED264A8AC}" type="datetimeFigureOut">
              <a:rPr lang="en-US"/>
              <a:pPr>
                <a:defRPr/>
              </a:pPr>
              <a:t>11/12/2012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9D2DCDC-675A-4781-A467-813674AA8231}" type="slidenum">
              <a:rPr lang="en-US"/>
              <a:pPr>
                <a:defRPr/>
              </a:pPr>
              <a:t>‹#›</a:t>
            </a:fld>
            <a:endParaRPr lang="en-US"/>
          </a:p>
        </p:txBody>
      </p:sp>
    </p:spTree>
    <p:extLst>
      <p:ext uri="{BB962C8B-B14F-4D97-AF65-F5344CB8AC3E}">
        <p14:creationId xmlns:p14="http://schemas.microsoft.com/office/powerpoint/2010/main" val="322600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2B760D-557B-4ED2-9D81-97D60919DE20}" type="datetimeFigureOut">
              <a:rPr lang="en-US"/>
              <a:pPr>
                <a:defRPr/>
              </a:pPr>
              <a:t>11/12/2012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FB80A5B-E612-40E9-B60D-76A3C48AC03D}" type="slidenum">
              <a:rPr lang="en-US"/>
              <a:pPr>
                <a:defRPr/>
              </a:pPr>
              <a:t>‹#›</a:t>
            </a:fld>
            <a:endParaRPr lang="en-US"/>
          </a:p>
        </p:txBody>
      </p:sp>
    </p:spTree>
    <p:extLst>
      <p:ext uri="{BB962C8B-B14F-4D97-AF65-F5344CB8AC3E}">
        <p14:creationId xmlns:p14="http://schemas.microsoft.com/office/powerpoint/2010/main" val="5625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D55B26-A7E4-4F1F-9A09-D4DD7DD43AB6}" type="datetimeFigureOut">
              <a:rPr lang="en-US"/>
              <a:pPr>
                <a:defRPr/>
              </a:pPr>
              <a:t>11/12/2012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0CEE35-C4C9-4DF5-855D-98C0E2FCD9A9}" type="slidenum">
              <a:rPr lang="en-US"/>
              <a:pPr>
                <a:defRPr/>
              </a:pPr>
              <a:t>‹#›</a:t>
            </a:fld>
            <a:endParaRPr lang="en-US"/>
          </a:p>
        </p:txBody>
      </p:sp>
    </p:spTree>
    <p:extLst>
      <p:ext uri="{BB962C8B-B14F-4D97-AF65-F5344CB8AC3E}">
        <p14:creationId xmlns:p14="http://schemas.microsoft.com/office/powerpoint/2010/main" val="385871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8FCEA9-5B22-4C9A-9AB7-A6F23C84A2C0}" type="datetimeFigureOut">
              <a:rPr lang="en-US"/>
              <a:pPr>
                <a:defRPr/>
              </a:pPr>
              <a:t>11/12/2012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245DA0-6BAE-4E54-A05C-49C98278E9A1}" type="slidenum">
              <a:rPr lang="en-US"/>
              <a:pPr>
                <a:defRPr/>
              </a:pPr>
              <a:t>‹#›</a:t>
            </a:fld>
            <a:endParaRPr lang="en-US"/>
          </a:p>
        </p:txBody>
      </p:sp>
    </p:spTree>
    <p:extLst>
      <p:ext uri="{BB962C8B-B14F-4D97-AF65-F5344CB8AC3E}">
        <p14:creationId xmlns:p14="http://schemas.microsoft.com/office/powerpoint/2010/main" val="52687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4197221-97D4-4141-9008-20D61E9692BB}" type="datetimeFigureOut">
              <a:rPr lang="en-US"/>
              <a:pPr>
                <a:defRPr/>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FDA8776-A240-449F-9BDA-5624A12422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mysite.verizon.net/vze4p7te/foolsforchris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Mary and Elizabeth</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chemeClr val="bg1">
                    <a:lumMod val="50000"/>
                  </a:schemeClr>
                </a:solidFill>
              </a:rPr>
              <a:t>A choral reading based on</a:t>
            </a:r>
          </a:p>
          <a:p>
            <a:pPr fontAlgn="auto">
              <a:spcAft>
                <a:spcPts val="0"/>
              </a:spcAft>
              <a:buFont typeface="Arial" pitchFamily="34" charset="0"/>
              <a:buNone/>
              <a:defRPr/>
            </a:pPr>
            <a:r>
              <a:rPr lang="en-US" dirty="0" smtClean="0">
                <a:solidFill>
                  <a:schemeClr val="bg1">
                    <a:lumMod val="50000"/>
                  </a:schemeClr>
                </a:solidFill>
              </a:rPr>
              <a:t>Luke 1: 39-55</a:t>
            </a:r>
            <a:endParaRPr lang="en-US" dirty="0">
              <a:solidFill>
                <a:schemeClr val="bg1">
                  <a:lumMod val="50000"/>
                </a:schemeClr>
              </a:solidFill>
            </a:endParaRPr>
          </a:p>
        </p:txBody>
      </p:sp>
      <p:pic>
        <p:nvPicPr>
          <p:cNvPr id="9" name="Picture 8" descr="Bible ma and baby.jpg"/>
          <p:cNvPicPr>
            <a:picLocks noChangeAspect="1"/>
          </p:cNvPicPr>
          <p:nvPr/>
        </p:nvPicPr>
        <p:blipFill>
          <a:blip r:embed="rId2">
            <a:lum bright="-20000" contrast="3000"/>
          </a:blip>
          <a:stretch>
            <a:fillRect/>
          </a:stretch>
        </p:blipFill>
        <p:spPr>
          <a:xfrm>
            <a:off x="838200" y="685800"/>
            <a:ext cx="1524000" cy="1143000"/>
          </a:xfrm>
          <a:prstGeom prst="rect">
            <a:avLst/>
          </a:prstGeom>
          <a:ln>
            <a:noFill/>
          </a:ln>
          <a:effectLst>
            <a:softEdge rad="112500"/>
          </a:effectLst>
        </p:spPr>
      </p:pic>
      <p:pic>
        <p:nvPicPr>
          <p:cNvPr id="10" name="Picture 9" descr="Bible ma and baby.jpg"/>
          <p:cNvPicPr>
            <a:picLocks noChangeAspect="1"/>
          </p:cNvPicPr>
          <p:nvPr/>
        </p:nvPicPr>
        <p:blipFill>
          <a:blip r:embed="rId2">
            <a:lum bright="-20000"/>
          </a:blip>
          <a:stretch>
            <a:fillRect/>
          </a:stretch>
        </p:blipFill>
        <p:spPr>
          <a:xfrm flipH="1">
            <a:off x="7086600" y="5181600"/>
            <a:ext cx="1524000" cy="114300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381000"/>
            <a:ext cx="8915400" cy="5943600"/>
          </a:xfrm>
        </p:spPr>
        <p:txBody>
          <a:bodyPr rtlCol="0">
            <a:normAutofit fontScale="90000"/>
          </a:bodyPr>
          <a:lstStyle/>
          <a:p>
            <a:pPr fontAlgn="auto">
              <a:spcAft>
                <a:spcPts val="0"/>
              </a:spcAft>
              <a:defRPr/>
            </a:pPr>
            <a:r>
              <a:rPr lang="en-US" dirty="0" smtClean="0"/>
              <a:t>MARY:</a:t>
            </a:r>
            <a:r>
              <a:rPr lang="en-US" sz="2200" dirty="0" smtClean="0"/>
              <a:t/>
            </a:r>
            <a:br>
              <a:rPr lang="en-US" sz="2200" dirty="0" smtClean="0"/>
            </a:br>
            <a:r>
              <a:rPr lang="en-US" sz="2200" dirty="0" smtClean="0"/>
              <a:t> </a:t>
            </a:r>
            <a:br>
              <a:rPr lang="en-US" sz="2200" dirty="0" smtClean="0"/>
            </a:br>
            <a:r>
              <a:rPr lang="en-US" sz="2200" dirty="0" smtClean="0"/>
              <a:t>  </a:t>
            </a:r>
            <a:r>
              <a:rPr lang="en-US" sz="3600" dirty="0" smtClean="0"/>
              <a:t>    He has scattered those who are proud in their inmost thoughts. </a:t>
            </a:r>
            <a:br>
              <a:rPr lang="en-US" sz="3600" dirty="0" smtClean="0"/>
            </a:br>
            <a:r>
              <a:rPr lang="en-US" sz="3600" dirty="0" smtClean="0"/>
              <a:t> He has brought down rulers from their thrones </a:t>
            </a:r>
            <a:br>
              <a:rPr lang="en-US" sz="3600" dirty="0" smtClean="0"/>
            </a:br>
            <a:r>
              <a:rPr lang="en-US" sz="3600" dirty="0" smtClean="0"/>
              <a:t>      but has lifted up the humble. </a:t>
            </a:r>
            <a:br>
              <a:rPr lang="en-US" sz="3600" dirty="0" smtClean="0"/>
            </a:br>
            <a:r>
              <a:rPr lang="en-US" sz="3600" dirty="0" smtClean="0"/>
              <a:t> He has filled the hungry with good things </a:t>
            </a:r>
            <a:br>
              <a:rPr lang="en-US" sz="3600" dirty="0" smtClean="0"/>
            </a:br>
            <a:r>
              <a:rPr lang="en-US" sz="3600" dirty="0" smtClean="0"/>
              <a:t>      but has sent the rich away empty.</a:t>
            </a:r>
            <a:br>
              <a:rPr lang="en-US" sz="3600" dirty="0" smtClean="0"/>
            </a:br>
            <a:r>
              <a:rPr lang="en-US" dirty="0" smtClean="0"/>
              <a:t/>
            </a:r>
            <a:br>
              <a:rPr lang="en-US" dirty="0" smtClean="0"/>
            </a:br>
            <a:r>
              <a:rPr lang="en-US" dirty="0" smtClean="0"/>
              <a:t>AUDIENCE:</a:t>
            </a:r>
            <a:br>
              <a:rPr lang="en-US" dirty="0" smtClean="0"/>
            </a:br>
            <a:r>
              <a:rPr lang="en-US" sz="6000" dirty="0" smtClean="0"/>
              <a:t>He fills us with good things! </a:t>
            </a: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1143000"/>
            <a:ext cx="7772400" cy="4800600"/>
          </a:xfrm>
        </p:spPr>
        <p:txBody>
          <a:bodyPr rtlCol="0">
            <a:normAutofit fontScale="90000"/>
          </a:bodyPr>
          <a:lstStyle/>
          <a:p>
            <a:pPr fontAlgn="auto">
              <a:spcAft>
                <a:spcPts val="0"/>
              </a:spcAft>
              <a:defRPr/>
            </a:pPr>
            <a:r>
              <a:rPr lang="en-US" dirty="0" smtClean="0"/>
              <a:t>MARY:</a:t>
            </a:r>
            <a:br>
              <a:rPr lang="en-US" dirty="0" smtClean="0"/>
            </a:br>
            <a:r>
              <a:rPr lang="en-US" dirty="0" smtClean="0"/>
              <a:t>   </a:t>
            </a:r>
            <a:br>
              <a:rPr lang="en-US" dirty="0" smtClean="0"/>
            </a:br>
            <a:r>
              <a:rPr lang="en-US" sz="4000" dirty="0" smtClean="0"/>
              <a:t> He has helped his servant Israel, </a:t>
            </a:r>
            <a:br>
              <a:rPr lang="en-US" sz="4000" dirty="0" smtClean="0"/>
            </a:br>
            <a:r>
              <a:rPr lang="en-US" sz="4000" dirty="0" smtClean="0"/>
              <a:t>      remembering to be merciful </a:t>
            </a:r>
            <a:br>
              <a:rPr lang="en-US" sz="4000" dirty="0" smtClean="0"/>
            </a:br>
            <a:r>
              <a:rPr lang="en-US" sz="4000" dirty="0" smtClean="0"/>
              <a:t> to Abraham and his descendants forever, even as he said to our fathers.</a:t>
            </a:r>
            <a:r>
              <a:rPr lang="en-US" dirty="0" smtClean="0"/>
              <a:t/>
            </a:r>
            <a:br>
              <a:rPr lang="en-US" dirty="0" smtClean="0"/>
            </a:br>
            <a:r>
              <a:rPr lang="en-US" dirty="0"/>
              <a:t/>
            </a:r>
            <a:br>
              <a:rPr lang="en-US" dirty="0"/>
            </a:br>
            <a:r>
              <a:rPr lang="en-US" dirty="0" smtClean="0"/>
              <a:t>AUDIENCE:</a:t>
            </a:r>
            <a:br>
              <a:rPr lang="en-US" dirty="0" smtClean="0"/>
            </a:br>
            <a:r>
              <a:rPr lang="en-US" sz="6000" dirty="0" smtClean="0"/>
              <a:t>Our God is merciful!</a:t>
            </a:r>
            <a:r>
              <a:rPr lang="en-US" dirty="0" smtClean="0"/>
              <a:t/>
            </a:r>
            <a:br>
              <a:rPr lang="en-US" dirty="0" smtClean="0"/>
            </a:b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idx="4294967295"/>
          </p:nvPr>
        </p:nvSpPr>
        <p:spPr>
          <a:xfrm>
            <a:off x="838200" y="1143000"/>
            <a:ext cx="7772400" cy="4800600"/>
          </a:xfrm>
        </p:spPr>
        <p:txBody>
          <a:bodyPr/>
          <a:lstStyle/>
          <a:p>
            <a:r>
              <a:rPr lang="en-US" smtClean="0"/>
              <a:t>NARRATOR:</a:t>
            </a:r>
            <a:br>
              <a:rPr lang="en-US" smtClean="0"/>
            </a:br>
            <a:r>
              <a:rPr lang="en-US" smtClean="0"/>
              <a:t/>
            </a:r>
            <a:br>
              <a:rPr lang="en-US" smtClean="0"/>
            </a:br>
            <a:r>
              <a:rPr lang="en-US" smtClean="0"/>
              <a:t> Mary stayed with Elizabeth for about three months and then returned home. </a:t>
            </a:r>
            <a:br>
              <a:rPr lang="en-US" smtClean="0"/>
            </a:br>
            <a:r>
              <a:rPr lang="en-US" smtClean="0"/>
              <a:t/>
            </a:r>
            <a:br>
              <a:rPr lang="en-US" smtClean="0"/>
            </a:br>
            <a:r>
              <a:rPr lang="en-US"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idx="4294967295"/>
          </p:nvPr>
        </p:nvSpPr>
        <p:spPr>
          <a:xfrm>
            <a:off x="838200" y="1143000"/>
            <a:ext cx="7772400" cy="4800600"/>
          </a:xfrm>
        </p:spPr>
        <p:txBody>
          <a:bodyPr/>
          <a:lstStyle/>
          <a:p>
            <a:r>
              <a:rPr lang="en-US" sz="1800" i="1" smtClean="0">
                <a:latin typeface="Arial" charset="0"/>
                <a:cs typeface="Times New Roman" pitchFamily="18" charset="0"/>
              </a:rPr>
              <a:t>Presented by:</a:t>
            </a:r>
            <a:br>
              <a:rPr lang="en-US" sz="1800" i="1" smtClean="0">
                <a:latin typeface="Arial" charset="0"/>
                <a:cs typeface="Times New Roman" pitchFamily="18" charset="0"/>
              </a:rPr>
            </a:br>
            <a:r>
              <a:rPr lang="en-US" sz="1800" i="1" smtClean="0">
                <a:latin typeface="Arial" charset="0"/>
                <a:cs typeface="Times New Roman" pitchFamily="18" charset="0"/>
              </a:rPr>
              <a:t>Fools for Christ</a:t>
            </a:r>
            <a:br>
              <a:rPr lang="en-US" sz="1800" i="1" smtClean="0">
                <a:latin typeface="Arial" charset="0"/>
                <a:cs typeface="Times New Roman" pitchFamily="18" charset="0"/>
              </a:rPr>
            </a:br>
            <a:r>
              <a:rPr lang="en-US" sz="1800" i="1" smtClean="0">
                <a:latin typeface="Arial" charset="0"/>
                <a:cs typeface="Times New Roman" pitchFamily="18" charset="0"/>
              </a:rPr>
              <a:t>Royalty free Christian Drama skits and</a:t>
            </a:r>
            <a:br>
              <a:rPr lang="en-US" sz="1800" i="1" smtClean="0">
                <a:latin typeface="Arial" charset="0"/>
                <a:cs typeface="Times New Roman" pitchFamily="18" charset="0"/>
              </a:rPr>
            </a:br>
            <a:r>
              <a:rPr lang="en-US" sz="1800" i="1" smtClean="0">
                <a:latin typeface="Arial" charset="0"/>
                <a:cs typeface="Times New Roman" pitchFamily="18" charset="0"/>
              </a:rPr>
              <a:t> scripts can be found at the</a:t>
            </a:r>
            <a:r>
              <a:rPr lang="en-US" sz="1800" smtClean="0">
                <a:latin typeface="Arial" charset="0"/>
                <a:cs typeface="Times New Roman" pitchFamily="18" charset="0"/>
              </a:rPr>
              <a:t/>
            </a:r>
            <a:br>
              <a:rPr lang="en-US" sz="1800" smtClean="0">
                <a:latin typeface="Arial" charset="0"/>
                <a:cs typeface="Times New Roman" pitchFamily="18" charset="0"/>
              </a:rPr>
            </a:br>
            <a:r>
              <a:rPr lang="en-US" sz="1800" i="1" smtClean="0">
                <a:latin typeface="Arial" charset="0"/>
                <a:cs typeface="Times New Roman" pitchFamily="18" charset="0"/>
              </a:rPr>
              <a:t>Fools for Christ website at</a:t>
            </a:r>
            <a:r>
              <a:rPr lang="en-US" sz="1800" smtClean="0">
                <a:latin typeface="Arial" charset="0"/>
                <a:cs typeface="Times New Roman" pitchFamily="18" charset="0"/>
              </a:rPr>
              <a:t/>
            </a:r>
            <a:br>
              <a:rPr lang="en-US" sz="1800" smtClean="0">
                <a:latin typeface="Arial" charset="0"/>
                <a:cs typeface="Times New Roman" pitchFamily="18" charset="0"/>
              </a:rPr>
            </a:br>
            <a:r>
              <a:rPr lang="en-US" sz="1800" i="1" u="sng" smtClean="0">
                <a:solidFill>
                  <a:srgbClr val="0000FF"/>
                </a:solidFill>
                <a:latin typeface="Arial" charset="0"/>
                <a:cs typeface="Times New Roman" pitchFamily="18" charset="0"/>
                <a:hlinkClick r:id="rId2"/>
              </a:rPr>
              <a:t>http://mysite.verizon.net/vze4p7te/foolsforchrist</a:t>
            </a:r>
            <a:r>
              <a:rPr lang="en-US" sz="1800" smtClean="0">
                <a:latin typeface="Arial" charset="0"/>
              </a:rPr>
              <a:t/>
            </a:r>
            <a:br>
              <a:rPr lang="en-US" sz="1800" smtClean="0">
                <a:latin typeface="Arial" charset="0"/>
              </a:rPr>
            </a:br>
            <a:r>
              <a:rPr lang="en-US" smtClean="0"/>
              <a:t/>
            </a:r>
            <a:br>
              <a:rPr lang="en-US" smtClean="0"/>
            </a:br>
            <a:r>
              <a:rPr lang="en-US" smtClean="0"/>
              <a:t/>
            </a:r>
            <a:br>
              <a:rPr lang="en-US" smtClean="0"/>
            </a:b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990600"/>
            <a:ext cx="7772400" cy="4953000"/>
          </a:xfrm>
        </p:spPr>
        <p:txBody>
          <a:bodyPr rtlCol="0">
            <a:normAutofit fontScale="90000"/>
          </a:bodyPr>
          <a:lstStyle/>
          <a:p>
            <a:pPr fontAlgn="auto">
              <a:spcAft>
                <a:spcPts val="0"/>
              </a:spcAft>
              <a:defRPr/>
            </a:pPr>
            <a:r>
              <a:rPr lang="en-US" dirty="0" smtClean="0"/>
              <a:t>NARRATOR:</a:t>
            </a:r>
            <a:br>
              <a:rPr lang="en-US" dirty="0" smtClean="0"/>
            </a:br>
            <a:r>
              <a:rPr lang="en-US" dirty="0" smtClean="0"/>
              <a:t/>
            </a:r>
            <a:br>
              <a:rPr lang="en-US" dirty="0" smtClean="0"/>
            </a:br>
            <a:r>
              <a:rPr lang="en-US" dirty="0" smtClean="0"/>
              <a:t>After Gabriel’s announcement to her, Mary got ready and hurried to a town in the hill country of Judea, where she entered Zechariah's home and greeted Elizabeth.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idx="4294967295"/>
          </p:nvPr>
        </p:nvSpPr>
        <p:spPr>
          <a:xfrm>
            <a:off x="838200" y="914400"/>
            <a:ext cx="7772400" cy="5029200"/>
          </a:xfrm>
        </p:spPr>
        <p:txBody>
          <a:bodyPr/>
          <a:lstStyle/>
          <a:p>
            <a:r>
              <a:rPr lang="en-US" smtClean="0"/>
              <a:t>NARRATOR:</a:t>
            </a:r>
            <a:br>
              <a:rPr lang="en-US" smtClean="0"/>
            </a:br>
            <a:r>
              <a:rPr lang="en-US" smtClean="0"/>
              <a:t/>
            </a:r>
            <a:br>
              <a:rPr lang="en-US" smtClean="0"/>
            </a:br>
            <a:r>
              <a:rPr lang="en-US" smtClean="0"/>
              <a:t>When Elizabeth heard Mary's greeting, the baby leaped in her womb, and Elizabeth was filled with the Holy Spirit.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838200" y="609600"/>
            <a:ext cx="7772400" cy="5334000"/>
          </a:xfrm>
        </p:spPr>
        <p:txBody>
          <a:bodyPr/>
          <a:lstStyle/>
          <a:p>
            <a:r>
              <a:rPr lang="en-US" smtClean="0"/>
              <a:t>ELIZABETH:</a:t>
            </a:r>
            <a:br>
              <a:rPr lang="en-US" smtClean="0"/>
            </a:br>
            <a:r>
              <a:rPr lang="en-US" smtClean="0"/>
              <a:t/>
            </a:r>
            <a:br>
              <a:rPr lang="en-US" smtClean="0"/>
            </a:br>
            <a:r>
              <a:rPr lang="en-US" smtClean="0"/>
              <a:t>Blessed are you among women, and blessed is the child you will bear! But why am I so favored, that the mother of my Lord should come to 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idx="4294967295"/>
          </p:nvPr>
        </p:nvSpPr>
        <p:spPr>
          <a:xfrm>
            <a:off x="838200" y="990600"/>
            <a:ext cx="7772400" cy="4953000"/>
          </a:xfrm>
        </p:spPr>
        <p:txBody>
          <a:bodyPr/>
          <a:lstStyle/>
          <a:p>
            <a:r>
              <a:rPr lang="en-US" smtClean="0"/>
              <a:t>ELIZABETH:</a:t>
            </a:r>
            <a:br>
              <a:rPr lang="en-US" smtClean="0"/>
            </a:br>
            <a:r>
              <a:rPr lang="en-US" smtClean="0"/>
              <a:t/>
            </a:r>
            <a:br>
              <a:rPr lang="en-US" smtClean="0"/>
            </a:br>
            <a:r>
              <a:rPr lang="en-US" smtClean="0"/>
              <a:t>As soon as the sound of your greeting reached my ears, the baby in my womb leaped for joy.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idx="4294967295"/>
          </p:nvPr>
        </p:nvSpPr>
        <p:spPr>
          <a:xfrm>
            <a:off x="838200" y="1143000"/>
            <a:ext cx="7772400" cy="4800600"/>
          </a:xfrm>
        </p:spPr>
        <p:txBody>
          <a:bodyPr/>
          <a:lstStyle/>
          <a:p>
            <a:r>
              <a:rPr lang="en-US" smtClean="0"/>
              <a:t>ELIZABETH:</a:t>
            </a:r>
            <a:br>
              <a:rPr lang="en-US" smtClean="0"/>
            </a:br>
            <a:r>
              <a:rPr lang="en-US" smtClean="0"/>
              <a:t/>
            </a:r>
            <a:br>
              <a:rPr lang="en-US" smtClean="0"/>
            </a:br>
            <a:r>
              <a:rPr lang="en-US" smtClean="0"/>
              <a:t>Blessed is she who has believed that what the Lord has said to her will be accomplished.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1143000"/>
            <a:ext cx="7772400" cy="4800600"/>
          </a:xfrm>
        </p:spPr>
        <p:txBody>
          <a:bodyPr rtlCol="0">
            <a:normAutofit fontScale="90000"/>
          </a:bodyPr>
          <a:lstStyle/>
          <a:p>
            <a:pPr fontAlgn="auto">
              <a:spcAft>
                <a:spcPts val="0"/>
              </a:spcAft>
              <a:defRPr/>
            </a:pPr>
            <a:r>
              <a:rPr lang="en-US" sz="4000" dirty="0" smtClean="0"/>
              <a:t>MARY:</a:t>
            </a:r>
            <a:r>
              <a:rPr lang="en-US" dirty="0"/>
              <a:t/>
            </a:r>
            <a:br>
              <a:rPr lang="en-US" dirty="0"/>
            </a:br>
            <a:r>
              <a:rPr lang="en-US" dirty="0" smtClean="0"/>
              <a:t> </a:t>
            </a:r>
            <a:r>
              <a:rPr lang="en-US" sz="4000" dirty="0" smtClean="0"/>
              <a:t> My soul glorifies the Lord </a:t>
            </a:r>
            <a:br>
              <a:rPr lang="en-US" sz="4000" dirty="0" smtClean="0"/>
            </a:br>
            <a:r>
              <a:rPr lang="en-US" sz="4000" dirty="0" smtClean="0"/>
              <a:t>    and my spirit rejoices in God my Savior, </a:t>
            </a:r>
            <a:r>
              <a:rPr lang="en-US" sz="4000" dirty="0"/>
              <a:t> </a:t>
            </a:r>
            <a:r>
              <a:rPr lang="en-US" sz="4000" dirty="0" smtClean="0"/>
              <a:t> for he has been mindful </a:t>
            </a:r>
            <a:br>
              <a:rPr lang="en-US" sz="4000" dirty="0" smtClean="0"/>
            </a:br>
            <a:r>
              <a:rPr lang="en-US" sz="4000" dirty="0" smtClean="0"/>
              <a:t>      of the humble state of his servant. </a:t>
            </a:r>
            <a:r>
              <a:rPr lang="en-US" dirty="0" smtClean="0"/>
              <a:t/>
            </a:r>
            <a:br>
              <a:rPr lang="en-US" dirty="0" smtClean="0"/>
            </a:br>
            <a:r>
              <a:rPr lang="en-US" dirty="0"/>
              <a:t/>
            </a:r>
            <a:br>
              <a:rPr lang="en-US" dirty="0"/>
            </a:br>
            <a:r>
              <a:rPr lang="en-US" dirty="0" smtClean="0"/>
              <a:t>AUDIENCE:</a:t>
            </a:r>
            <a:br>
              <a:rPr lang="en-US" dirty="0" smtClean="0"/>
            </a:br>
            <a:r>
              <a:rPr lang="en-US" sz="6000" dirty="0" smtClean="0"/>
              <a:t>We are all God’s servants!</a:t>
            </a:r>
            <a:r>
              <a:rPr lang="en-US" dirty="0" smtClean="0"/>
              <a:t/>
            </a:r>
            <a:br>
              <a:rPr lang="en-US" dirty="0" smtClean="0"/>
            </a:b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533400"/>
            <a:ext cx="7772400" cy="5410200"/>
          </a:xfrm>
        </p:spPr>
        <p:txBody>
          <a:bodyPr rtlCol="0">
            <a:normAutofit fontScale="90000"/>
          </a:bodyPr>
          <a:lstStyle/>
          <a:p>
            <a:pPr fontAlgn="auto">
              <a:spcAft>
                <a:spcPts val="0"/>
              </a:spcAft>
              <a:defRPr/>
            </a:pPr>
            <a:r>
              <a:rPr lang="en-US" sz="4000" dirty="0" smtClean="0"/>
              <a:t>MARY:</a:t>
            </a:r>
            <a:r>
              <a:rPr lang="en-US" sz="3100" dirty="0" smtClean="0"/>
              <a:t/>
            </a:r>
            <a:br>
              <a:rPr lang="en-US" sz="3100" dirty="0" smtClean="0"/>
            </a:br>
            <a:r>
              <a:rPr lang="en-US" sz="3100" dirty="0" smtClean="0"/>
              <a:t>  </a:t>
            </a:r>
            <a:br>
              <a:rPr lang="en-US" sz="3100" dirty="0" smtClean="0"/>
            </a:br>
            <a:r>
              <a:rPr lang="en-US" sz="4000" dirty="0" smtClean="0"/>
              <a:t>   From now on all generations will call me blessed, </a:t>
            </a:r>
            <a:br>
              <a:rPr lang="en-US" sz="4000" dirty="0" smtClean="0"/>
            </a:br>
            <a:r>
              <a:rPr lang="en-US" sz="4000" dirty="0" smtClean="0"/>
              <a:t>    for the Mighty One has done great things for me— </a:t>
            </a:r>
            <a:br>
              <a:rPr lang="en-US" sz="4000" dirty="0" smtClean="0"/>
            </a:br>
            <a:r>
              <a:rPr lang="en-US" sz="4000" dirty="0" smtClean="0"/>
              <a:t>      holy is his name. </a:t>
            </a:r>
            <a:br>
              <a:rPr lang="en-US" sz="4000" dirty="0" smtClean="0"/>
            </a:br>
            <a:r>
              <a:rPr lang="en-US" sz="4000" dirty="0"/>
              <a:t/>
            </a:r>
            <a:br>
              <a:rPr lang="en-US" sz="4000" dirty="0"/>
            </a:br>
            <a:r>
              <a:rPr lang="en-US" sz="4000" dirty="0" smtClean="0"/>
              <a:t>AUDIENCE:</a:t>
            </a:r>
            <a:br>
              <a:rPr lang="en-US" sz="4000" dirty="0" smtClean="0"/>
            </a:br>
            <a:r>
              <a:rPr lang="en-US" sz="6000" dirty="0" smtClean="0"/>
              <a:t>Holy is his name!</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609600"/>
            <a:ext cx="8305800" cy="5334000"/>
          </a:xfrm>
        </p:spPr>
        <p:txBody>
          <a:bodyPr rtlCol="0">
            <a:normAutofit fontScale="90000"/>
          </a:bodyPr>
          <a:lstStyle/>
          <a:p>
            <a:pPr fontAlgn="auto">
              <a:spcAft>
                <a:spcPts val="0"/>
              </a:spcAft>
              <a:defRPr/>
            </a:pPr>
            <a:r>
              <a:rPr lang="en-US" dirty="0" smtClean="0"/>
              <a:t>MARY:</a:t>
            </a:r>
            <a:r>
              <a:rPr lang="en-US" sz="3100" dirty="0" smtClean="0"/>
              <a:t/>
            </a:r>
            <a:br>
              <a:rPr lang="en-US" sz="3100" dirty="0" smtClean="0"/>
            </a:br>
            <a:r>
              <a:rPr lang="en-US" sz="3100" dirty="0" smtClean="0"/>
              <a:t> </a:t>
            </a:r>
            <a:r>
              <a:rPr lang="en-US" dirty="0" smtClean="0"/>
              <a:t/>
            </a:r>
            <a:br>
              <a:rPr lang="en-US" dirty="0" smtClean="0"/>
            </a:br>
            <a:r>
              <a:rPr lang="en-US" dirty="0" smtClean="0"/>
              <a:t> </a:t>
            </a:r>
            <a:r>
              <a:rPr lang="en-US" sz="4000" dirty="0" smtClean="0"/>
              <a:t>His mercy extends to those who fear him, </a:t>
            </a:r>
            <a:br>
              <a:rPr lang="en-US" sz="4000" dirty="0" smtClean="0"/>
            </a:br>
            <a:r>
              <a:rPr lang="en-US" sz="4000" dirty="0" smtClean="0"/>
              <a:t>      from generation to generation. </a:t>
            </a:r>
            <a:br>
              <a:rPr lang="en-US" sz="4000" dirty="0" smtClean="0"/>
            </a:br>
            <a:r>
              <a:rPr lang="en-US" sz="4000" dirty="0" smtClean="0"/>
              <a:t> He has performed mighty deeds with his arm.</a:t>
            </a:r>
            <a:r>
              <a:rPr lang="en-US" dirty="0" smtClean="0"/>
              <a:t/>
            </a:r>
            <a:br>
              <a:rPr lang="en-US" dirty="0" smtClean="0"/>
            </a:br>
            <a:r>
              <a:rPr lang="en-US" dirty="0"/>
              <a:t/>
            </a:r>
            <a:br>
              <a:rPr lang="en-US" dirty="0"/>
            </a:br>
            <a:r>
              <a:rPr lang="en-US" dirty="0" smtClean="0"/>
              <a:t>AUDIENCE:</a:t>
            </a:r>
            <a:br>
              <a:rPr lang="en-US" dirty="0" smtClean="0"/>
            </a:br>
            <a:r>
              <a:rPr lang="en-US" sz="6000" dirty="0" smtClean="0"/>
              <a:t>Our God is a mighty God!</a:t>
            </a:r>
            <a:endParaRPr lang="en-US" sz="6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37</Words>
  <Application>Microsoft Office PowerPoint</Application>
  <PresentationFormat>On-screen Show (4:3)</PresentationFormat>
  <Paragraphs>15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Arial</vt:lpstr>
      <vt:lpstr>Times New Roman</vt:lpstr>
      <vt:lpstr>Office Theme</vt:lpstr>
      <vt:lpstr>Mary and Elizabeth</vt:lpstr>
      <vt:lpstr>NARRATOR:  After Gabriel’s announcement to her, Mary got ready and hurried to a town in the hill country of Judea, where she entered Zechariah's home and greeted Elizabeth. </vt:lpstr>
      <vt:lpstr>NARRATOR:  When Elizabeth heard Mary's greeting, the baby leaped in her womb, and Elizabeth was filled with the Holy Spirit. </vt:lpstr>
      <vt:lpstr>ELIZABETH:  Blessed are you among women, and blessed is the child you will bear! But why am I so favored, that the mother of my Lord should come to me? </vt:lpstr>
      <vt:lpstr>ELIZABETH:  As soon as the sound of your greeting reached my ears, the baby in my womb leaped for joy. </vt:lpstr>
      <vt:lpstr>ELIZABETH:  Blessed is she who has believed that what the Lord has said to her will be accomplished.</vt:lpstr>
      <vt:lpstr>MARY:   My soul glorifies the Lord      and my spirit rejoices in God my Savior,   for he has been mindful        of the humble state of his servant.   AUDIENCE: We are all God’s servants!    </vt:lpstr>
      <vt:lpstr>MARY:       From now on all generations will call me blessed,      for the Mighty One has done great things for me—        holy is his name.   AUDIENCE: Holy is his name! </vt:lpstr>
      <vt:lpstr>MARY:    His mercy extends to those who fear him,        from generation to generation.   He has performed mighty deeds with his arm.  AUDIENCE: Our God is a mighty God!</vt:lpstr>
      <vt:lpstr>MARY:         He has scattered those who are proud in their inmost thoughts.   He has brought down rulers from their thrones        but has lifted up the humble.   He has filled the hungry with good things        but has sent the rich away empty.  AUDIENCE: He fills us with good things!  </vt:lpstr>
      <vt:lpstr>MARY:      He has helped his servant Israel,        remembering to be merciful   to Abraham and his descendants forever, even as he said to our fathers.  AUDIENCE: Our God is merciful!       </vt:lpstr>
      <vt:lpstr>NARRATOR:   Mary stayed with Elizabeth for about three months and then returned home.         </vt:lpstr>
      <vt:lpstr>Presented by: Fools for Christ Royalty free Christian Drama skits and  scripts can be found at the Fools for Christ website at http://mysite.verizon.net/vze4p7te/foolsforchrist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and Elizabeth</dc:title>
  <dc:creator>Kathy Applebee</dc:creator>
  <cp:lastModifiedBy>kathy</cp:lastModifiedBy>
  <cp:revision>10</cp:revision>
  <dcterms:created xsi:type="dcterms:W3CDTF">2008-11-23T20:03:30Z</dcterms:created>
  <dcterms:modified xsi:type="dcterms:W3CDTF">2012-11-12T14:19:21Z</dcterms:modified>
</cp:coreProperties>
</file>