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88" r:id="rId2"/>
    <p:sldId id="258" r:id="rId3"/>
    <p:sldId id="287" r:id="rId4"/>
    <p:sldId id="310" r:id="rId5"/>
    <p:sldId id="311" r:id="rId6"/>
    <p:sldId id="259" r:id="rId7"/>
    <p:sldId id="286" r:id="rId8"/>
    <p:sldId id="315" r:id="rId9"/>
    <p:sldId id="316" r:id="rId10"/>
    <p:sldId id="277" r:id="rId11"/>
    <p:sldId id="314" r:id="rId12"/>
    <p:sldId id="318" r:id="rId13"/>
    <p:sldId id="260" r:id="rId14"/>
    <p:sldId id="285" r:id="rId15"/>
    <p:sldId id="303" r:id="rId16"/>
    <p:sldId id="304" r:id="rId17"/>
    <p:sldId id="312" r:id="rId18"/>
    <p:sldId id="313" r:id="rId19"/>
    <p:sldId id="261" r:id="rId20"/>
    <p:sldId id="284" r:id="rId21"/>
    <p:sldId id="262" r:id="rId22"/>
    <p:sldId id="283" r:id="rId23"/>
    <p:sldId id="289" r:id="rId24"/>
    <p:sldId id="319" r:id="rId25"/>
    <p:sldId id="263" r:id="rId26"/>
    <p:sldId id="282" r:id="rId27"/>
    <p:sldId id="290" r:id="rId28"/>
    <p:sldId id="264" r:id="rId29"/>
    <p:sldId id="281" r:id="rId30"/>
    <p:sldId id="265" r:id="rId31"/>
    <p:sldId id="280" r:id="rId32"/>
    <p:sldId id="266" r:id="rId33"/>
    <p:sldId id="270" r:id="rId34"/>
    <p:sldId id="293" r:id="rId35"/>
    <p:sldId id="267" r:id="rId36"/>
    <p:sldId id="279" r:id="rId37"/>
    <p:sldId id="294" r:id="rId38"/>
    <p:sldId id="295" r:id="rId39"/>
    <p:sldId id="322" r:id="rId40"/>
    <p:sldId id="326" r:id="rId41"/>
    <p:sldId id="327" r:id="rId42"/>
    <p:sldId id="324" r:id="rId43"/>
    <p:sldId id="268" r:id="rId44"/>
    <p:sldId id="278" r:id="rId45"/>
    <p:sldId id="269" r:id="rId46"/>
    <p:sldId id="275" r:id="rId47"/>
    <p:sldId id="271" r:id="rId48"/>
    <p:sldId id="272" r:id="rId49"/>
    <p:sldId id="256" r:id="rId50"/>
    <p:sldId id="257" r:id="rId51"/>
    <p:sldId id="305" r:id="rId52"/>
    <p:sldId id="306" r:id="rId53"/>
    <p:sldId id="292" r:id="rId54"/>
    <p:sldId id="291" r:id="rId55"/>
    <p:sldId id="297" r:id="rId56"/>
    <p:sldId id="298" r:id="rId57"/>
    <p:sldId id="299" r:id="rId58"/>
    <p:sldId id="300" r:id="rId59"/>
    <p:sldId id="296" r:id="rId60"/>
    <p:sldId id="301" r:id="rId61"/>
    <p:sldId id="302" r:id="rId62"/>
    <p:sldId id="276" r:id="rId63"/>
    <p:sldId id="27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58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DCD06-751A-4EB7-A695-A3518584225D}" type="datetimeFigureOut">
              <a:rPr lang="en-US" smtClean="0"/>
              <a:t>8/1/2014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470B53-D8D5-4D5C-B5E2-CBC527AFDB92}" type="slidenum">
              <a:rPr lang="en-US" smtClean="0"/>
              <a:t>‹#›</a:t>
            </a:fld>
            <a:endParaRPr lang="en-US"/>
          </a:p>
        </p:txBody>
      </p:sp>
    </p:spTree>
    <p:extLst>
      <p:ext uri="{BB962C8B-B14F-4D97-AF65-F5344CB8AC3E}">
        <p14:creationId xmlns:p14="http://schemas.microsoft.com/office/powerpoint/2010/main" val="335313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Leaf mimic</a:t>
            </a:r>
            <a:endParaRPr lang="en-US"/>
          </a:p>
        </p:txBody>
      </p:sp>
      <p:sp>
        <p:nvSpPr>
          <p:cNvPr id="4" name="Slide Number Placeholder 3"/>
          <p:cNvSpPr>
            <a:spLocks noGrp="1"/>
          </p:cNvSpPr>
          <p:nvPr>
            <p:ph type="sldNum" sz="quarter" idx="10"/>
          </p:nvPr>
        </p:nvSpPr>
        <p:spPr/>
        <p:txBody>
          <a:bodyPr/>
          <a:lstStyle/>
          <a:p>
            <a:fld id="{CE470B53-D8D5-4D5C-B5E2-CBC527AFDB92}" type="slidenum">
              <a:rPr lang="en-US" smtClean="0"/>
              <a:t>52</a:t>
            </a:fld>
            <a:endParaRPr lang="en-US"/>
          </a:p>
        </p:txBody>
      </p:sp>
    </p:spTree>
    <p:extLst>
      <p:ext uri="{BB962C8B-B14F-4D97-AF65-F5344CB8AC3E}">
        <p14:creationId xmlns:p14="http://schemas.microsoft.com/office/powerpoint/2010/main" val="215516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http://www.boredpanda.com/animal-camouflage-wolfe/</a:t>
            </a:r>
            <a:endParaRPr lang="en-US" dirty="0"/>
          </a:p>
        </p:txBody>
      </p:sp>
      <p:sp>
        <p:nvSpPr>
          <p:cNvPr id="4" name="Slide Number Placeholder 3"/>
          <p:cNvSpPr>
            <a:spLocks noGrp="1"/>
          </p:cNvSpPr>
          <p:nvPr>
            <p:ph type="sldNum" sz="quarter" idx="10"/>
          </p:nvPr>
        </p:nvSpPr>
        <p:spPr/>
        <p:txBody>
          <a:bodyPr/>
          <a:lstStyle/>
          <a:p>
            <a:fld id="{CE470B53-D8D5-4D5C-B5E2-CBC527AFDB92}" type="slidenum">
              <a:rPr lang="en-US" smtClean="0"/>
              <a:t>62</a:t>
            </a:fld>
            <a:endParaRPr lang="en-US"/>
          </a:p>
        </p:txBody>
      </p:sp>
    </p:spTree>
    <p:extLst>
      <p:ext uri="{BB962C8B-B14F-4D97-AF65-F5344CB8AC3E}">
        <p14:creationId xmlns:p14="http://schemas.microsoft.com/office/powerpoint/2010/main" val="23746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3ABBB-EF6D-4BC7-8F98-B45FB122DE9D}"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189460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ABBB-EF6D-4BC7-8F98-B45FB122DE9D}"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356620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ABBB-EF6D-4BC7-8F98-B45FB122DE9D}"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2665179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ABBB-EF6D-4BC7-8F98-B45FB122DE9D}"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30206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3ABBB-EF6D-4BC7-8F98-B45FB122DE9D}"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400921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3ABBB-EF6D-4BC7-8F98-B45FB122DE9D}"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362385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3ABBB-EF6D-4BC7-8F98-B45FB122DE9D}" type="datetimeFigureOut">
              <a:rPr lang="en-US" smtClean="0"/>
              <a:t>8/1/2014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365618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3ABBB-EF6D-4BC7-8F98-B45FB122DE9D}" type="datetimeFigureOut">
              <a:rPr lang="en-US" smtClean="0"/>
              <a:t>8/1/2014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108750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3ABBB-EF6D-4BC7-8F98-B45FB122DE9D}" type="datetimeFigureOut">
              <a:rPr lang="en-US" smtClean="0"/>
              <a:t>8/1/2014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97302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3ABBB-EF6D-4BC7-8F98-B45FB122DE9D}"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73624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3ABBB-EF6D-4BC7-8F98-B45FB122DE9D}"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FB373D-44BD-4600-9736-8CEFD3A2CBE2}" type="slidenum">
              <a:rPr lang="en-US" smtClean="0"/>
              <a:t>‹#›</a:t>
            </a:fld>
            <a:endParaRPr lang="en-US"/>
          </a:p>
        </p:txBody>
      </p:sp>
    </p:spTree>
    <p:extLst>
      <p:ext uri="{BB962C8B-B14F-4D97-AF65-F5344CB8AC3E}">
        <p14:creationId xmlns:p14="http://schemas.microsoft.com/office/powerpoint/2010/main" val="50727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3ABBB-EF6D-4BC7-8F98-B45FB122DE9D}" type="datetimeFigureOut">
              <a:rPr lang="en-US" smtClean="0"/>
              <a:t>8/1/2014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B373D-44BD-4600-9736-8CEFD3A2CBE2}" type="slidenum">
              <a:rPr lang="en-US" smtClean="0"/>
              <a:t>‹#›</a:t>
            </a:fld>
            <a:endParaRPr lang="en-US"/>
          </a:p>
        </p:txBody>
      </p:sp>
    </p:spTree>
    <p:extLst>
      <p:ext uri="{BB962C8B-B14F-4D97-AF65-F5344CB8AC3E}">
        <p14:creationId xmlns:p14="http://schemas.microsoft.com/office/powerpoint/2010/main" val="294609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76800"/>
            <a:ext cx="8820144" cy="123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84" y="617518"/>
            <a:ext cx="8607527"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397" y="2274868"/>
            <a:ext cx="3594099" cy="221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91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056"/>
          <a:stretch/>
        </p:blipFill>
        <p:spPr bwMode="auto">
          <a:xfrm>
            <a:off x="-1" y="-1681"/>
            <a:ext cx="6326619" cy="685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51199" y="685800"/>
            <a:ext cx="2792801" cy="5078313"/>
          </a:xfrm>
          <a:prstGeom prst="rect">
            <a:avLst/>
          </a:prstGeom>
        </p:spPr>
        <p:txBody>
          <a:bodyPr wrap="square">
            <a:spAutoFit/>
          </a:bodyPr>
          <a:lstStyle/>
          <a:p>
            <a:pPr algn="ctr"/>
            <a:r>
              <a:rPr lang="en-US" sz="3600" dirty="0">
                <a:solidFill>
                  <a:schemeClr val="bg2">
                    <a:lumMod val="25000"/>
                  </a:schemeClr>
                </a:solidFill>
              </a:rPr>
              <a:t>The high mountains belong to the wild goats</a:t>
            </a:r>
            <a:r>
              <a:rPr lang="en-US" sz="3600" dirty="0" smtClean="0">
                <a:solidFill>
                  <a:schemeClr val="bg2">
                    <a:lumMod val="25000"/>
                  </a:schemeClr>
                </a:solidFill>
              </a:rPr>
              <a:t>;  the </a:t>
            </a:r>
            <a:r>
              <a:rPr lang="en-US" sz="3600" dirty="0">
                <a:solidFill>
                  <a:schemeClr val="bg2">
                    <a:lumMod val="25000"/>
                  </a:schemeClr>
                </a:solidFill>
              </a:rPr>
              <a:t>crags are a refuge for the hyrax</a:t>
            </a:r>
            <a:r>
              <a:rPr lang="en-US" sz="3600" dirty="0" smtClean="0">
                <a:solidFill>
                  <a:schemeClr val="bg2">
                    <a:lumMod val="25000"/>
                  </a:schemeClr>
                </a:solidFill>
              </a:rPr>
              <a:t>.</a:t>
            </a:r>
          </a:p>
          <a:p>
            <a:pPr algn="ctr"/>
            <a:endParaRPr lang="en-US" sz="3600" dirty="0" smtClean="0">
              <a:solidFill>
                <a:schemeClr val="bg2">
                  <a:lumMod val="25000"/>
                </a:schemeClr>
              </a:solidFill>
            </a:endParaRPr>
          </a:p>
          <a:p>
            <a:pPr algn="ctr"/>
            <a:r>
              <a:rPr lang="en-US" sz="3600" dirty="0" smtClean="0">
                <a:solidFill>
                  <a:schemeClr val="bg2">
                    <a:lumMod val="25000"/>
                  </a:schemeClr>
                </a:solidFill>
              </a:rPr>
              <a:t>Psalm 104:18</a:t>
            </a:r>
            <a:endParaRPr lang="en-US" sz="3600" dirty="0">
              <a:solidFill>
                <a:schemeClr val="bg2">
                  <a:lumMod val="25000"/>
                </a:schemeClr>
              </a:solidFill>
            </a:endParaRPr>
          </a:p>
        </p:txBody>
      </p:sp>
    </p:spTree>
    <p:extLst>
      <p:ext uri="{BB962C8B-B14F-4D97-AF65-F5344CB8AC3E}">
        <p14:creationId xmlns:p14="http://schemas.microsoft.com/office/powerpoint/2010/main" val="38579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056"/>
          <a:stretch/>
        </p:blipFill>
        <p:spPr bwMode="auto">
          <a:xfrm>
            <a:off x="-1" y="-1681"/>
            <a:ext cx="6326619" cy="685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428159"/>
            <a:ext cx="1162050" cy="109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76998" y="1473778"/>
            <a:ext cx="2630129" cy="3908762"/>
          </a:xfrm>
          <a:prstGeom prst="rect">
            <a:avLst/>
          </a:prstGeom>
        </p:spPr>
        <p:txBody>
          <a:bodyPr wrap="square">
            <a:spAutoFit/>
          </a:bodyPr>
          <a:lstStyle/>
          <a:p>
            <a:pPr algn="ctr"/>
            <a:r>
              <a:rPr lang="en-US" sz="2800" dirty="0" smtClean="0">
                <a:solidFill>
                  <a:schemeClr val="bg2">
                    <a:lumMod val="25000"/>
                  </a:schemeClr>
                </a:solidFill>
                <a:latin typeface="Accord Heavy SF" panose="020BE200000000000000" pitchFamily="34" charset="0"/>
              </a:rPr>
              <a:t>Hyraxes </a:t>
            </a:r>
            <a:r>
              <a:rPr lang="en-US" sz="2800" dirty="0">
                <a:solidFill>
                  <a:schemeClr val="bg2">
                    <a:lumMod val="25000"/>
                  </a:schemeClr>
                </a:solidFill>
                <a:latin typeface="Accord Heavy SF" panose="020BE200000000000000" pitchFamily="34" charset="0"/>
              </a:rPr>
              <a:t>are creatures of little power</a:t>
            </a:r>
            <a:r>
              <a:rPr lang="en-US" sz="2800" dirty="0" smtClean="0">
                <a:solidFill>
                  <a:schemeClr val="bg2">
                    <a:lumMod val="25000"/>
                  </a:schemeClr>
                </a:solidFill>
                <a:latin typeface="Accord Heavy SF" panose="020BE200000000000000" pitchFamily="34" charset="0"/>
              </a:rPr>
              <a:t>, yet </a:t>
            </a:r>
            <a:r>
              <a:rPr lang="en-US" sz="2800" dirty="0">
                <a:solidFill>
                  <a:schemeClr val="bg2">
                    <a:lumMod val="25000"/>
                  </a:schemeClr>
                </a:solidFill>
                <a:latin typeface="Accord Heavy SF" panose="020BE200000000000000" pitchFamily="34" charset="0"/>
              </a:rPr>
              <a:t>they make their home in the </a:t>
            </a:r>
            <a:r>
              <a:rPr lang="en-US" sz="2800" dirty="0" smtClean="0">
                <a:solidFill>
                  <a:schemeClr val="bg2">
                    <a:lumMod val="25000"/>
                  </a:schemeClr>
                </a:solidFill>
                <a:latin typeface="Accord Heavy SF" panose="020BE200000000000000" pitchFamily="34" charset="0"/>
              </a:rPr>
              <a:t>crags.</a:t>
            </a:r>
          </a:p>
          <a:p>
            <a:pPr algn="ctr"/>
            <a:endParaRPr lang="en-US" sz="2800" dirty="0" smtClean="0">
              <a:solidFill>
                <a:schemeClr val="bg2">
                  <a:lumMod val="25000"/>
                </a:schemeClr>
              </a:solidFill>
              <a:latin typeface="Accord Heavy SF" panose="020BE200000000000000" pitchFamily="34" charset="0"/>
            </a:endParaRPr>
          </a:p>
          <a:p>
            <a:pPr algn="ctr"/>
            <a:r>
              <a:rPr lang="en-US" sz="2400" dirty="0" smtClean="0">
                <a:solidFill>
                  <a:schemeClr val="bg2">
                    <a:lumMod val="25000"/>
                  </a:schemeClr>
                </a:solidFill>
                <a:latin typeface="Accord Heavy SF" panose="020BE200000000000000" pitchFamily="34" charset="0"/>
              </a:rPr>
              <a:t>Proverbs 30:26</a:t>
            </a:r>
            <a:endParaRPr lang="en-US" sz="2400" dirty="0">
              <a:solidFill>
                <a:schemeClr val="bg2">
                  <a:lumMod val="25000"/>
                </a:schemeClr>
              </a:solidFill>
              <a:latin typeface="Accord Heavy SF" panose="020BE200000000000000" pitchFamily="34" charset="0"/>
            </a:endParaRPr>
          </a:p>
        </p:txBody>
      </p:sp>
    </p:spTree>
    <p:extLst>
      <p:ext uri="{BB962C8B-B14F-4D97-AF65-F5344CB8AC3E}">
        <p14:creationId xmlns:p14="http://schemas.microsoft.com/office/powerpoint/2010/main" val="182639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5347" b="9267"/>
          <a:stretch/>
        </p:blipFill>
        <p:spPr bwMode="auto">
          <a:xfrm>
            <a:off x="7671873" y="10679"/>
            <a:ext cx="1472127" cy="684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782" y="0"/>
            <a:ext cx="858982"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125263" y="1868341"/>
            <a:ext cx="858837" cy="917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46935" y="-3938227"/>
            <a:ext cx="858837" cy="873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6211" y="858837"/>
            <a:ext cx="6815662" cy="4031873"/>
          </a:xfrm>
          <a:prstGeom prst="rect">
            <a:avLst/>
          </a:prstGeom>
        </p:spPr>
        <p:txBody>
          <a:bodyPr wrap="square">
            <a:spAutoFit/>
          </a:bodyPr>
          <a:lstStyle/>
          <a:p>
            <a:pPr algn="ct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For we live </a:t>
            </a:r>
            <a:r>
              <a:rPr lang="en-US" sz="9600" dirty="0">
                <a:solidFill>
                  <a:schemeClr val="accent6">
                    <a:lumMod val="75000"/>
                  </a:schemeClr>
                </a:solidFill>
                <a:effectLst>
                  <a:outerShdw blurRad="38100" dist="38100" dir="2700000" algn="tl">
                    <a:srgbClr val="000000">
                      <a:alpha val="43137"/>
                    </a:srgbClr>
                  </a:outerShdw>
                </a:effectLst>
                <a:latin typeface="Accord Heavy SF" panose="020BE200000000000000" pitchFamily="34" charset="0"/>
              </a:rPr>
              <a:t>by faith</a:t>
            </a: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 </a:t>
            </a:r>
            <a:endPar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endParaRPr>
          </a:p>
          <a:p>
            <a:pPr algn="ctr"/>
            <a:r>
              <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rPr>
              <a:t>not </a:t>
            </a: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by sight</a:t>
            </a:r>
            <a:r>
              <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rPr>
              <a:t>. </a:t>
            </a:r>
            <a:endParaRPr lang="en-US" sz="800" dirty="0" smtClean="0">
              <a:solidFill>
                <a:srgbClr val="FFC000"/>
              </a:solidFill>
              <a:effectLst>
                <a:outerShdw blurRad="38100" dist="38100" dir="2700000" algn="tl">
                  <a:srgbClr val="000000">
                    <a:alpha val="43137"/>
                  </a:srgbClr>
                </a:outerShdw>
              </a:effectLst>
              <a:latin typeface="Accord Heavy SF" panose="020BE200000000000000" pitchFamily="34" charset="0"/>
            </a:endParaRPr>
          </a:p>
        </p:txBody>
      </p:sp>
      <p:sp>
        <p:nvSpPr>
          <p:cNvPr id="3" name="Rectangle 2"/>
          <p:cNvSpPr/>
          <p:nvPr/>
        </p:nvSpPr>
        <p:spPr>
          <a:xfrm>
            <a:off x="865909" y="5104910"/>
            <a:ext cx="6833673" cy="923330"/>
          </a:xfrm>
          <a:prstGeom prst="rect">
            <a:avLst/>
          </a:prstGeom>
        </p:spPr>
        <p:txBody>
          <a:bodyPr wrap="square">
            <a:spAutoFit/>
          </a:bodyPr>
          <a:lstStyle/>
          <a:p>
            <a:pPr lvl="0" algn="ctr"/>
            <a:r>
              <a:rPr lang="en-US" sz="5400" dirty="0">
                <a:solidFill>
                  <a:schemeClr val="accent6">
                    <a:lumMod val="75000"/>
                  </a:schemeClr>
                </a:solidFill>
                <a:latin typeface="Accord Heavy SF" panose="020BE200000000000000" pitchFamily="34" charset="0"/>
              </a:rPr>
              <a:t>2 Corinthians 5:7</a:t>
            </a:r>
          </a:p>
        </p:txBody>
      </p:sp>
    </p:spTree>
    <p:extLst>
      <p:ext uri="{BB962C8B-B14F-4D97-AF65-F5344CB8AC3E}">
        <p14:creationId xmlns:p14="http://schemas.microsoft.com/office/powerpoint/2010/main" val="87439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23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9387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 y="-19665"/>
            <a:ext cx="9129252" cy="622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209800"/>
            <a:ext cx="838200" cy="133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14" y="5380672"/>
            <a:ext cx="9178413" cy="1754326"/>
          </a:xfrm>
          <a:prstGeom prst="rect">
            <a:avLst/>
          </a:prstGeom>
          <a:solidFill>
            <a:schemeClr val="bg1"/>
          </a:solidFill>
        </p:spPr>
        <p:txBody>
          <a:bodyPr wrap="square">
            <a:spAutoFit/>
          </a:bodyPr>
          <a:lstStyle/>
          <a:p>
            <a:r>
              <a:rPr lang="en-US" sz="3600" dirty="0">
                <a:latin typeface="Accord Heavy SF" panose="020BE200000000000000" pitchFamily="34" charset="0"/>
              </a:rPr>
              <a:t>Therefore a lion from the forest will attack them, a wolf from the desert will ravage </a:t>
            </a:r>
            <a:r>
              <a:rPr lang="en-US" sz="3600" dirty="0" smtClean="0">
                <a:latin typeface="Accord Heavy SF" panose="020BE200000000000000" pitchFamily="34" charset="0"/>
              </a:rPr>
              <a:t>them.    Jeremiah 5:6</a:t>
            </a:r>
            <a:endParaRPr lang="en-US" sz="3600" dirty="0">
              <a:latin typeface="Accord Heavy SF" panose="020BE200000000000000" pitchFamily="34" charset="0"/>
            </a:endParaRPr>
          </a:p>
        </p:txBody>
      </p:sp>
    </p:spTree>
    <p:extLst>
      <p:ext uri="{BB962C8B-B14F-4D97-AF65-F5344CB8AC3E}">
        <p14:creationId xmlns:p14="http://schemas.microsoft.com/office/powerpoint/2010/main" val="202137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 y="0"/>
            <a:ext cx="91329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916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 y="0"/>
            <a:ext cx="91329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585">
            <a:off x="2567182" y="-661998"/>
            <a:ext cx="4225288" cy="804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972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441"/>
          <a:stretch/>
        </p:blipFill>
        <p:spPr bwMode="auto">
          <a:xfrm>
            <a:off x="2492255" y="11478"/>
            <a:ext cx="6651745" cy="684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86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441"/>
          <a:stretch/>
        </p:blipFill>
        <p:spPr bwMode="auto">
          <a:xfrm>
            <a:off x="2492255" y="11478"/>
            <a:ext cx="6651745" cy="684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00200"/>
            <a:ext cx="1676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3884"/>
            <a:ext cx="2492255" cy="6555641"/>
          </a:xfrm>
          <a:prstGeom prst="rect">
            <a:avLst/>
          </a:prstGeom>
        </p:spPr>
        <p:txBody>
          <a:bodyPr wrap="square">
            <a:spAutoFit/>
          </a:bodyPr>
          <a:lstStyle/>
          <a:p>
            <a:pPr algn="ctr"/>
            <a:r>
              <a:rPr lang="en-US" sz="2800" dirty="0">
                <a:solidFill>
                  <a:schemeClr val="bg2">
                    <a:lumMod val="50000"/>
                  </a:schemeClr>
                </a:solidFill>
                <a:latin typeface="Accord Heavy SF" panose="020BE200000000000000" pitchFamily="34" charset="0"/>
              </a:rPr>
              <a:t>The wild animals honor me, the jackals and the owls, because I provide water in the wilderness and streams in the </a:t>
            </a:r>
            <a:r>
              <a:rPr lang="en-US" sz="2800" dirty="0" smtClean="0">
                <a:solidFill>
                  <a:schemeClr val="bg2">
                    <a:lumMod val="50000"/>
                  </a:schemeClr>
                </a:solidFill>
                <a:latin typeface="Accord Heavy SF" panose="020BE200000000000000" pitchFamily="34" charset="0"/>
              </a:rPr>
              <a:t>wasteland.</a:t>
            </a:r>
          </a:p>
          <a:p>
            <a:pPr algn="ctr"/>
            <a:endParaRPr lang="en-US" sz="2800" dirty="0">
              <a:solidFill>
                <a:schemeClr val="bg2">
                  <a:lumMod val="50000"/>
                </a:schemeClr>
              </a:solidFill>
              <a:latin typeface="Accord Heavy SF" panose="020BE200000000000000" pitchFamily="34" charset="0"/>
            </a:endParaRPr>
          </a:p>
          <a:p>
            <a:pPr algn="ctr"/>
            <a:r>
              <a:rPr lang="en-US" sz="2800" dirty="0" smtClean="0">
                <a:solidFill>
                  <a:schemeClr val="bg2">
                    <a:lumMod val="50000"/>
                  </a:schemeClr>
                </a:solidFill>
                <a:latin typeface="Accord Heavy SF" panose="020BE200000000000000" pitchFamily="34" charset="0"/>
              </a:rPr>
              <a:t>Isaiah 43:20</a:t>
            </a:r>
            <a:endParaRPr lang="en-US" sz="2800" dirty="0">
              <a:solidFill>
                <a:schemeClr val="bg2">
                  <a:lumMod val="50000"/>
                </a:schemeClr>
              </a:solidFill>
              <a:latin typeface="Accord Heavy SF" panose="020BE200000000000000" pitchFamily="34" charset="0"/>
            </a:endParaRPr>
          </a:p>
        </p:txBody>
      </p:sp>
    </p:spTree>
    <p:extLst>
      <p:ext uri="{BB962C8B-B14F-4D97-AF65-F5344CB8AC3E}">
        <p14:creationId xmlns:p14="http://schemas.microsoft.com/office/powerpoint/2010/main" val="321639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92"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55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005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87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892"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587" y="2590800"/>
            <a:ext cx="3581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295037"/>
            <a:ext cx="9182266" cy="1754326"/>
          </a:xfrm>
          <a:prstGeom prst="rect">
            <a:avLst/>
          </a:prstGeom>
          <a:solidFill>
            <a:schemeClr val="bg1"/>
          </a:solidFill>
        </p:spPr>
        <p:txBody>
          <a:bodyPr wrap="square">
            <a:spAutoFit/>
          </a:bodyPr>
          <a:lstStyle/>
          <a:p>
            <a:pPr algn="ctr"/>
            <a:r>
              <a:rPr lang="en-US" sz="3600" dirty="0">
                <a:latin typeface="Accord Heavy SF" panose="020BE200000000000000" pitchFamily="34" charset="0"/>
              </a:rPr>
              <a:t>As the deer pants for streams of water, so my soul pants for you, my God</a:t>
            </a:r>
            <a:r>
              <a:rPr lang="en-US" sz="3600" dirty="0" smtClean="0">
                <a:latin typeface="Accord Heavy SF" panose="020BE200000000000000" pitchFamily="34" charset="0"/>
              </a:rPr>
              <a:t>.   Psalm 42:1</a:t>
            </a:r>
            <a:endParaRPr lang="en-US" sz="3600" dirty="0">
              <a:latin typeface="Accord Heavy SF" panose="020BE200000000000000" pitchFamily="34" charset="0"/>
            </a:endParaRPr>
          </a:p>
        </p:txBody>
      </p:sp>
    </p:spTree>
    <p:extLst>
      <p:ext uri="{BB962C8B-B14F-4D97-AF65-F5344CB8AC3E}">
        <p14:creationId xmlns:p14="http://schemas.microsoft.com/office/powerpoint/2010/main" val="175238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150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67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150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921482"/>
            <a:ext cx="2015613" cy="18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27003"/>
            <a:ext cx="9201508" cy="830997"/>
          </a:xfrm>
          <a:prstGeom prst="rect">
            <a:avLst/>
          </a:prstGeom>
          <a:solidFill>
            <a:schemeClr val="bg1"/>
          </a:solidFill>
        </p:spPr>
        <p:txBody>
          <a:bodyPr wrap="square">
            <a:spAutoFit/>
          </a:bodyPr>
          <a:lstStyle/>
          <a:p>
            <a:pPr algn="ctr"/>
            <a:r>
              <a:rPr lang="en-US" sz="2400" dirty="0">
                <a:latin typeface="Accord Heavy SF" panose="020BE200000000000000" pitchFamily="34" charset="0"/>
              </a:rPr>
              <a:t>The king of Israel has come out to look for a flea—as one hunts a partridge in the mountains.”  1 Samuel 26:20</a:t>
            </a:r>
          </a:p>
        </p:txBody>
      </p:sp>
    </p:spTree>
    <p:extLst>
      <p:ext uri="{BB962C8B-B14F-4D97-AF65-F5344CB8AC3E}">
        <p14:creationId xmlns:p14="http://schemas.microsoft.com/office/powerpoint/2010/main" val="316852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458200" cy="5016758"/>
          </a:xfrm>
          <a:prstGeom prst="rect">
            <a:avLst/>
          </a:prstGeom>
        </p:spPr>
        <p:txBody>
          <a:bodyPr wrap="square">
            <a:spAutoFit/>
          </a:bodyPr>
          <a:lstStyle/>
          <a:p>
            <a:r>
              <a:rPr lang="en-US" sz="4000" dirty="0" smtClean="0"/>
              <a:t>The color and/or pattern of an animal often allows it to either blend in or stand out from its environment. This helps them escape predators or hunt more efficiently by being harder to see.</a:t>
            </a:r>
          </a:p>
          <a:p>
            <a:endParaRPr lang="en-US" sz="4000" dirty="0" smtClean="0"/>
          </a:p>
          <a:p>
            <a:r>
              <a:rPr lang="en-US" sz="4000" dirty="0" smtClean="0"/>
              <a:t>When it blends into its background it is called </a:t>
            </a:r>
            <a:r>
              <a:rPr lang="en-US" sz="4000" dirty="0" smtClean="0">
                <a:solidFill>
                  <a:srgbClr val="FF0000"/>
                </a:solidFill>
              </a:rPr>
              <a:t>camouflage</a:t>
            </a:r>
            <a:r>
              <a:rPr lang="en-US" sz="4000" dirty="0" smtClean="0"/>
              <a:t>.</a:t>
            </a:r>
            <a:endParaRPr lang="en-US" sz="4000" dirty="0"/>
          </a:p>
        </p:txBody>
      </p:sp>
    </p:spTree>
    <p:extLst>
      <p:ext uri="{BB962C8B-B14F-4D97-AF65-F5344CB8AC3E}">
        <p14:creationId xmlns:p14="http://schemas.microsoft.com/office/powerpoint/2010/main" val="3093221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5347" b="9267"/>
          <a:stretch/>
        </p:blipFill>
        <p:spPr bwMode="auto">
          <a:xfrm>
            <a:off x="7671873" y="10679"/>
            <a:ext cx="1472127" cy="684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782" y="0"/>
            <a:ext cx="858982"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125263" y="1868341"/>
            <a:ext cx="858837" cy="917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46935" y="-3938227"/>
            <a:ext cx="858837" cy="873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6211" y="858837"/>
            <a:ext cx="6815662" cy="4031873"/>
          </a:xfrm>
          <a:prstGeom prst="rect">
            <a:avLst/>
          </a:prstGeom>
        </p:spPr>
        <p:txBody>
          <a:bodyPr wrap="square">
            <a:spAutoFit/>
          </a:bodyPr>
          <a:lstStyle/>
          <a:p>
            <a:pPr algn="ct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For we live </a:t>
            </a:r>
            <a:r>
              <a:rPr lang="en-US" sz="9600" dirty="0">
                <a:solidFill>
                  <a:schemeClr val="accent6">
                    <a:lumMod val="75000"/>
                  </a:schemeClr>
                </a:solidFill>
                <a:effectLst>
                  <a:outerShdw blurRad="38100" dist="38100" dir="2700000" algn="tl">
                    <a:srgbClr val="000000">
                      <a:alpha val="43137"/>
                    </a:srgbClr>
                  </a:outerShdw>
                </a:effectLst>
                <a:latin typeface="Accord Heavy SF" panose="020BE200000000000000" pitchFamily="34" charset="0"/>
              </a:rPr>
              <a:t>by faith</a:t>
            </a: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 </a:t>
            </a:r>
            <a:endPar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endParaRPr>
          </a:p>
          <a:p>
            <a:pPr algn="ctr"/>
            <a:r>
              <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rPr>
              <a:t>not </a:t>
            </a:r>
            <a:r>
              <a:rPr lang="en-US" sz="8000" dirty="0">
                <a:solidFill>
                  <a:srgbClr val="FFC000"/>
                </a:solidFill>
                <a:effectLst>
                  <a:outerShdw blurRad="38100" dist="38100" dir="2700000" algn="tl">
                    <a:srgbClr val="000000">
                      <a:alpha val="43137"/>
                    </a:srgbClr>
                  </a:outerShdw>
                </a:effectLst>
                <a:latin typeface="Accord Heavy SF" panose="020BE200000000000000" pitchFamily="34" charset="0"/>
              </a:rPr>
              <a:t>by sight</a:t>
            </a:r>
            <a:r>
              <a:rPr lang="en-US" sz="8000" dirty="0" smtClean="0">
                <a:solidFill>
                  <a:srgbClr val="FFC000"/>
                </a:solidFill>
                <a:effectLst>
                  <a:outerShdw blurRad="38100" dist="38100" dir="2700000" algn="tl">
                    <a:srgbClr val="000000">
                      <a:alpha val="43137"/>
                    </a:srgbClr>
                  </a:outerShdw>
                </a:effectLst>
                <a:latin typeface="Accord Heavy SF" panose="020BE200000000000000" pitchFamily="34" charset="0"/>
              </a:rPr>
              <a:t>. </a:t>
            </a:r>
            <a:endParaRPr lang="en-US" sz="800" dirty="0" smtClean="0">
              <a:solidFill>
                <a:srgbClr val="FFC000"/>
              </a:solidFill>
              <a:effectLst>
                <a:outerShdw blurRad="38100" dist="38100" dir="2700000" algn="tl">
                  <a:srgbClr val="000000">
                    <a:alpha val="43137"/>
                  </a:srgbClr>
                </a:outerShdw>
              </a:effectLst>
              <a:latin typeface="Accord Heavy SF" panose="020BE200000000000000" pitchFamily="34" charset="0"/>
            </a:endParaRPr>
          </a:p>
        </p:txBody>
      </p:sp>
      <p:sp>
        <p:nvSpPr>
          <p:cNvPr id="3" name="Rectangle 2"/>
          <p:cNvSpPr/>
          <p:nvPr/>
        </p:nvSpPr>
        <p:spPr>
          <a:xfrm>
            <a:off x="865909" y="5104910"/>
            <a:ext cx="6833673" cy="923330"/>
          </a:xfrm>
          <a:prstGeom prst="rect">
            <a:avLst/>
          </a:prstGeom>
        </p:spPr>
        <p:txBody>
          <a:bodyPr wrap="square">
            <a:spAutoFit/>
          </a:bodyPr>
          <a:lstStyle/>
          <a:p>
            <a:pPr lvl="0" algn="ctr"/>
            <a:r>
              <a:rPr lang="en-US" sz="5400" dirty="0">
                <a:solidFill>
                  <a:schemeClr val="accent6">
                    <a:lumMod val="75000"/>
                  </a:schemeClr>
                </a:solidFill>
                <a:latin typeface="Accord Heavy SF" panose="020BE200000000000000" pitchFamily="34" charset="0"/>
              </a:rPr>
              <a:t>2 Corinthians 5:7</a:t>
            </a:r>
          </a:p>
        </p:txBody>
      </p:sp>
    </p:spTree>
    <p:extLst>
      <p:ext uri="{BB962C8B-B14F-4D97-AF65-F5344CB8AC3E}">
        <p14:creationId xmlns:p14="http://schemas.microsoft.com/office/powerpoint/2010/main" val="68469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9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43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06"/>
            <a:ext cx="9144000" cy="529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4176"/>
            <a:ext cx="448694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282158"/>
            <a:ext cx="9144000" cy="1569660"/>
          </a:xfrm>
          <a:prstGeom prst="rect">
            <a:avLst/>
          </a:prstGeom>
        </p:spPr>
        <p:txBody>
          <a:bodyPr wrap="square">
            <a:spAutoFit/>
          </a:bodyPr>
          <a:lstStyle/>
          <a:p>
            <a:pPr algn="ctr"/>
            <a:r>
              <a:rPr lang="en-US" sz="3200" dirty="0">
                <a:solidFill>
                  <a:schemeClr val="bg2">
                    <a:lumMod val="25000"/>
                  </a:schemeClr>
                </a:solidFill>
                <a:latin typeface="Accord Heavy SF" panose="020BE200000000000000" pitchFamily="34" charset="0"/>
              </a:rPr>
              <a:t>Do you know when the mountain goats give birth</a:t>
            </a:r>
            <a:r>
              <a:rPr lang="en-US" sz="3200" dirty="0" smtClean="0">
                <a:solidFill>
                  <a:schemeClr val="bg2">
                    <a:lumMod val="25000"/>
                  </a:schemeClr>
                </a:solidFill>
                <a:latin typeface="Accord Heavy SF" panose="020BE200000000000000" pitchFamily="34" charset="0"/>
              </a:rPr>
              <a:t>?  Do </a:t>
            </a:r>
            <a:r>
              <a:rPr lang="en-US" sz="3200" dirty="0">
                <a:solidFill>
                  <a:schemeClr val="bg2">
                    <a:lumMod val="25000"/>
                  </a:schemeClr>
                </a:solidFill>
                <a:latin typeface="Accord Heavy SF" panose="020BE200000000000000" pitchFamily="34" charset="0"/>
              </a:rPr>
              <a:t>you watch when the doe bears her fawn</a:t>
            </a:r>
            <a:r>
              <a:rPr lang="en-US" sz="3200" dirty="0" smtClean="0">
                <a:solidFill>
                  <a:schemeClr val="bg2">
                    <a:lumMod val="25000"/>
                  </a:schemeClr>
                </a:solidFill>
                <a:latin typeface="Accord Heavy SF" panose="020BE200000000000000" pitchFamily="34" charset="0"/>
              </a:rPr>
              <a:t>?   Job 39:1</a:t>
            </a:r>
            <a:endParaRPr lang="en-US" sz="3200" dirty="0">
              <a:solidFill>
                <a:schemeClr val="bg2">
                  <a:lumMod val="25000"/>
                </a:schemeClr>
              </a:solidFill>
              <a:latin typeface="Accord Heavy SF" panose="020BE200000000000000" pitchFamily="34" charset="0"/>
            </a:endParaRPr>
          </a:p>
        </p:txBody>
      </p:sp>
    </p:spTree>
    <p:extLst>
      <p:ext uri="{BB962C8B-B14F-4D97-AF65-F5344CB8AC3E}">
        <p14:creationId xmlns:p14="http://schemas.microsoft.com/office/powerpoint/2010/main" val="3159678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6186309"/>
          </a:xfrm>
          <a:prstGeom prst="rect">
            <a:avLst/>
          </a:prstGeom>
        </p:spPr>
        <p:txBody>
          <a:bodyPr wrap="square">
            <a:spAutoFit/>
          </a:bodyPr>
          <a:lstStyle/>
          <a:p>
            <a:r>
              <a:rPr lang="en-US" sz="3600" dirty="0" smtClean="0"/>
              <a:t>For example, many animals that live in snowy areas are white, like the polar bear. </a:t>
            </a:r>
          </a:p>
          <a:p>
            <a:endParaRPr lang="en-US" sz="3600" dirty="0" smtClean="0"/>
          </a:p>
          <a:p>
            <a:r>
              <a:rPr lang="en-US" sz="3600" dirty="0" smtClean="0"/>
              <a:t>Many animals that live in deserts are </a:t>
            </a:r>
            <a:r>
              <a:rPr lang="en-US" sz="3600" dirty="0" smtClean="0">
                <a:solidFill>
                  <a:schemeClr val="bg2">
                    <a:lumMod val="50000"/>
                  </a:schemeClr>
                </a:solidFill>
              </a:rPr>
              <a:t>sand-colored</a:t>
            </a:r>
            <a:r>
              <a:rPr lang="en-US" sz="3600" dirty="0" smtClean="0"/>
              <a:t>, many animals that live in </a:t>
            </a:r>
            <a:r>
              <a:rPr lang="en-US" sz="3600" dirty="0" smtClean="0">
                <a:solidFill>
                  <a:schemeClr val="accent3">
                    <a:lumMod val="75000"/>
                  </a:schemeClr>
                </a:solidFill>
              </a:rPr>
              <a:t>trees</a:t>
            </a:r>
            <a:r>
              <a:rPr lang="en-US" sz="3600" dirty="0" smtClean="0"/>
              <a:t> are </a:t>
            </a:r>
            <a:r>
              <a:rPr lang="en-US" sz="3600" dirty="0" smtClean="0">
                <a:solidFill>
                  <a:schemeClr val="accent3">
                    <a:lumMod val="75000"/>
                  </a:schemeClr>
                </a:solidFill>
              </a:rPr>
              <a:t>green</a:t>
            </a:r>
            <a:r>
              <a:rPr lang="en-US" sz="3600" dirty="0" smtClean="0"/>
              <a:t>, many animals that </a:t>
            </a:r>
            <a:r>
              <a:rPr lang="en-US" sz="3600" dirty="0" smtClean="0">
                <a:solidFill>
                  <a:schemeClr val="bg1">
                    <a:lumMod val="50000"/>
                  </a:schemeClr>
                </a:solidFill>
              </a:rPr>
              <a:t>live on rocks </a:t>
            </a:r>
            <a:r>
              <a:rPr lang="en-US" sz="3600" dirty="0" smtClean="0"/>
              <a:t>match the coloration of the </a:t>
            </a:r>
            <a:r>
              <a:rPr lang="en-US" sz="3600" dirty="0" smtClean="0">
                <a:solidFill>
                  <a:schemeClr val="bg1">
                    <a:lumMod val="50000"/>
                  </a:schemeClr>
                </a:solidFill>
              </a:rPr>
              <a:t>rocks</a:t>
            </a:r>
            <a:r>
              <a:rPr lang="en-US" sz="3600" dirty="0" smtClean="0"/>
              <a:t> and many animals that live near the </a:t>
            </a:r>
            <a:r>
              <a:rPr lang="en-US" sz="3600" dirty="0" smtClean="0">
                <a:solidFill>
                  <a:srgbClr val="996633"/>
                </a:solidFill>
              </a:rPr>
              <a:t>soil</a:t>
            </a:r>
            <a:r>
              <a:rPr lang="en-US" sz="3600" dirty="0" smtClean="0"/>
              <a:t> are </a:t>
            </a:r>
            <a:r>
              <a:rPr lang="en-US" sz="3600" dirty="0" smtClean="0">
                <a:solidFill>
                  <a:srgbClr val="996633"/>
                </a:solidFill>
              </a:rPr>
              <a:t>soil-colored</a:t>
            </a:r>
            <a:r>
              <a:rPr lang="en-US" sz="3600" dirty="0" smtClean="0"/>
              <a:t>. </a:t>
            </a:r>
          </a:p>
          <a:p>
            <a:endParaRPr lang="en-US" sz="3600" dirty="0"/>
          </a:p>
          <a:p>
            <a:r>
              <a:rPr lang="en-US" sz="3600" dirty="0" smtClean="0"/>
              <a:t>Patterns, like stripes or spots, can also help </a:t>
            </a:r>
            <a:r>
              <a:rPr lang="en-US" sz="3600" dirty="0" smtClean="0">
                <a:solidFill>
                  <a:srgbClr val="FF0000"/>
                </a:solidFill>
              </a:rPr>
              <a:t>camouflage</a:t>
            </a:r>
            <a:r>
              <a:rPr lang="en-US" sz="3600" dirty="0" smtClean="0"/>
              <a:t> an animal.</a:t>
            </a:r>
            <a:endParaRPr lang="en-US" sz="3600" dirty="0"/>
          </a:p>
        </p:txBody>
      </p:sp>
    </p:spTree>
    <p:extLst>
      <p:ext uri="{BB962C8B-B14F-4D97-AF65-F5344CB8AC3E}">
        <p14:creationId xmlns:p14="http://schemas.microsoft.com/office/powerpoint/2010/main" val="1387942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23900"/>
            <a:ext cx="8382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749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23900"/>
            <a:ext cx="8382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7400"/>
            <a:ext cx="91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50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7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91541"/>
            <a:ext cx="2590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520273"/>
            <a:ext cx="9144000" cy="1384995"/>
          </a:xfrm>
          <a:prstGeom prst="rect">
            <a:avLst/>
          </a:prstGeom>
          <a:solidFill>
            <a:schemeClr val="bg1"/>
          </a:solidFill>
        </p:spPr>
        <p:txBody>
          <a:bodyPr wrap="square">
            <a:spAutoFit/>
          </a:bodyPr>
          <a:lstStyle/>
          <a:p>
            <a:pPr algn="ctr"/>
            <a:r>
              <a:rPr lang="en-US" sz="2800" dirty="0">
                <a:latin typeface="Accord Heavy SF" panose="020BE200000000000000" pitchFamily="34" charset="0"/>
              </a:rPr>
              <a:t>The desert owl and screech owl will possess it; the great owl and the raven will nest there</a:t>
            </a:r>
            <a:r>
              <a:rPr lang="en-US" sz="2800" dirty="0" smtClean="0">
                <a:latin typeface="Accord Heavy SF" panose="020BE200000000000000" pitchFamily="34" charset="0"/>
              </a:rPr>
              <a:t>.   Isaiah 34:11</a:t>
            </a:r>
            <a:endParaRPr lang="en-US" sz="2800" dirty="0">
              <a:latin typeface="Accord Heavy SF" panose="020BE200000000000000" pitchFamily="34" charset="0"/>
            </a:endParaRPr>
          </a:p>
        </p:txBody>
      </p:sp>
    </p:spTree>
    <p:extLst>
      <p:ext uri="{BB962C8B-B14F-4D97-AF65-F5344CB8AC3E}">
        <p14:creationId xmlns:p14="http://schemas.microsoft.com/office/powerpoint/2010/main" val="2375711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5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570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23"/>
            <a:ext cx="9144000" cy="555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1295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537013"/>
            <a:ext cx="9144000" cy="1384995"/>
          </a:xfrm>
          <a:prstGeom prst="rect">
            <a:avLst/>
          </a:prstGeom>
          <a:solidFill>
            <a:schemeClr val="bg1"/>
          </a:solidFill>
        </p:spPr>
        <p:txBody>
          <a:bodyPr wrap="square">
            <a:spAutoFit/>
          </a:bodyPr>
          <a:lstStyle/>
          <a:p>
            <a:pPr algn="ctr"/>
            <a:r>
              <a:rPr lang="en-US" sz="2800" dirty="0" smtClean="0">
                <a:solidFill>
                  <a:schemeClr val="accent3">
                    <a:lumMod val="50000"/>
                  </a:schemeClr>
                </a:solidFill>
                <a:latin typeface="Accord Heavy SF" panose="020BE200000000000000" pitchFamily="34" charset="0"/>
              </a:rPr>
              <a:t>Behemoth - Under </a:t>
            </a:r>
            <a:r>
              <a:rPr lang="en-US" sz="2800" dirty="0">
                <a:solidFill>
                  <a:schemeClr val="accent3">
                    <a:lumMod val="50000"/>
                  </a:schemeClr>
                </a:solidFill>
                <a:latin typeface="Accord Heavy SF" panose="020BE200000000000000" pitchFamily="34" charset="0"/>
              </a:rPr>
              <a:t>the lotus plants it lies</a:t>
            </a:r>
            <a:r>
              <a:rPr lang="en-US" sz="2800" dirty="0" smtClean="0">
                <a:solidFill>
                  <a:schemeClr val="accent3">
                    <a:lumMod val="50000"/>
                  </a:schemeClr>
                </a:solidFill>
                <a:latin typeface="Accord Heavy SF" panose="020BE200000000000000" pitchFamily="34" charset="0"/>
              </a:rPr>
              <a:t>, hidden </a:t>
            </a:r>
            <a:r>
              <a:rPr lang="en-US" sz="2800" dirty="0">
                <a:solidFill>
                  <a:schemeClr val="accent3">
                    <a:lumMod val="50000"/>
                  </a:schemeClr>
                </a:solidFill>
                <a:latin typeface="Accord Heavy SF" panose="020BE200000000000000" pitchFamily="34" charset="0"/>
              </a:rPr>
              <a:t>among the reeds in the marsh</a:t>
            </a:r>
            <a:r>
              <a:rPr lang="en-US" sz="2800" dirty="0" smtClean="0">
                <a:solidFill>
                  <a:schemeClr val="accent3">
                    <a:lumMod val="50000"/>
                  </a:schemeClr>
                </a:solidFill>
                <a:latin typeface="Accord Heavy SF" panose="020BE200000000000000" pitchFamily="34" charset="0"/>
              </a:rPr>
              <a:t>.  The </a:t>
            </a:r>
            <a:r>
              <a:rPr lang="en-US" sz="2800" dirty="0">
                <a:solidFill>
                  <a:schemeClr val="accent3">
                    <a:lumMod val="50000"/>
                  </a:schemeClr>
                </a:solidFill>
                <a:latin typeface="Accord Heavy SF" panose="020BE200000000000000" pitchFamily="34" charset="0"/>
              </a:rPr>
              <a:t>lotuses conceal it in their shadow</a:t>
            </a:r>
            <a:r>
              <a:rPr lang="en-US" sz="2800" dirty="0" smtClean="0">
                <a:solidFill>
                  <a:schemeClr val="accent3">
                    <a:lumMod val="50000"/>
                  </a:schemeClr>
                </a:solidFill>
                <a:latin typeface="Accord Heavy SF" panose="020BE200000000000000" pitchFamily="34" charset="0"/>
              </a:rPr>
              <a:t>;  Job 40:21-22</a:t>
            </a:r>
            <a:endParaRPr lang="en-US" sz="2800" dirty="0">
              <a:solidFill>
                <a:schemeClr val="accent3">
                  <a:lumMod val="50000"/>
                </a:schemeClr>
              </a:solidFill>
              <a:latin typeface="Accord Heavy SF" panose="020BE200000000000000" pitchFamily="34" charset="0"/>
            </a:endParaRPr>
          </a:p>
        </p:txBody>
      </p:sp>
    </p:spTree>
    <p:extLst>
      <p:ext uri="{BB962C8B-B14F-4D97-AF65-F5344CB8AC3E}">
        <p14:creationId xmlns:p14="http://schemas.microsoft.com/office/powerpoint/2010/main" val="14951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85813"/>
            <a:ext cx="8382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537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85813"/>
            <a:ext cx="8382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124200"/>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44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610600" cy="6186309"/>
          </a:xfrm>
          <a:prstGeom prst="rect">
            <a:avLst/>
          </a:prstGeom>
        </p:spPr>
        <p:txBody>
          <a:bodyPr wrap="square">
            <a:spAutoFit/>
          </a:bodyPr>
          <a:lstStyle/>
          <a:p>
            <a:r>
              <a:rPr lang="en-US" sz="5400" dirty="0" smtClean="0"/>
              <a:t>BLENDING is when colors on an animal's body match its surroundings. Examples: crab spider, white-tailed ptarmigan, polar bear, flounder.</a:t>
            </a:r>
          </a:p>
          <a:p>
            <a:endParaRPr lang="en-US" sz="3600" dirty="0" smtClean="0"/>
          </a:p>
          <a:p>
            <a:endParaRPr lang="en-US" sz="3600" dirty="0" smtClean="0"/>
          </a:p>
        </p:txBody>
      </p:sp>
    </p:spTree>
    <p:extLst>
      <p:ext uri="{BB962C8B-B14F-4D97-AF65-F5344CB8AC3E}">
        <p14:creationId xmlns:p14="http://schemas.microsoft.com/office/powerpoint/2010/main" val="2924178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14363"/>
            <a:ext cx="83820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39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14363"/>
            <a:ext cx="83820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00400"/>
            <a:ext cx="1295400"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0" y="3048000"/>
            <a:ext cx="1143000" cy="1075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95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2728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76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2728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06700"/>
            <a:ext cx="8674275"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508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167" y="698935"/>
            <a:ext cx="9144000" cy="461665"/>
          </a:xfrm>
          <a:prstGeom prst="rect">
            <a:avLst/>
          </a:prstGeom>
        </p:spPr>
        <p:txBody>
          <a:bodyPr wrap="square">
            <a:spAutoFit/>
          </a:bodyPr>
          <a:lstStyle/>
          <a:p>
            <a:pPr algn="ctr"/>
            <a:r>
              <a:rPr lang="en-US" sz="2400" dirty="0">
                <a:latin typeface="Apple Boy BTN" panose="020C0904040107040205" pitchFamily="34" charset="0"/>
              </a:rPr>
              <a:t>Now this is the message we have heard from Him and declare to you: </a:t>
            </a:r>
          </a:p>
        </p:txBody>
      </p:sp>
      <p:sp>
        <p:nvSpPr>
          <p:cNvPr id="4" name="Rectangle 3"/>
          <p:cNvSpPr/>
          <p:nvPr/>
        </p:nvSpPr>
        <p:spPr>
          <a:xfrm>
            <a:off x="37407" y="5029200"/>
            <a:ext cx="9144000" cy="1569660"/>
          </a:xfrm>
          <a:prstGeom prst="rect">
            <a:avLst/>
          </a:prstGeom>
        </p:spPr>
        <p:txBody>
          <a:bodyPr wrap="square">
            <a:spAutoFit/>
          </a:bodyPr>
          <a:lstStyle/>
          <a:p>
            <a:pPr lvl="0" algn="ctr"/>
            <a:r>
              <a:rPr lang="en-US" sz="4800" dirty="0">
                <a:solidFill>
                  <a:srgbClr val="FFFF00"/>
                </a:solidFill>
                <a:latin typeface="Apple Boy BTN" panose="020C0904040107040205" pitchFamily="34" charset="0"/>
              </a:rPr>
              <a:t>and there is absolutely no darkness in Him.</a:t>
            </a:r>
          </a:p>
        </p:txBody>
      </p:sp>
      <p:sp>
        <p:nvSpPr>
          <p:cNvPr id="5" name="Rectangle 4"/>
          <p:cNvSpPr/>
          <p:nvPr/>
        </p:nvSpPr>
        <p:spPr>
          <a:xfrm>
            <a:off x="3746029" y="90111"/>
            <a:ext cx="1726755" cy="584775"/>
          </a:xfrm>
          <a:prstGeom prst="rect">
            <a:avLst/>
          </a:prstGeom>
        </p:spPr>
        <p:txBody>
          <a:bodyPr wrap="none">
            <a:spAutoFit/>
          </a:bodyPr>
          <a:lstStyle/>
          <a:p>
            <a:pPr lvl="0" algn="ctr"/>
            <a:r>
              <a:rPr lang="en-US" sz="3200" dirty="0">
                <a:solidFill>
                  <a:prstClr val="black"/>
                </a:solidFill>
                <a:latin typeface="Apple Boy BTN" panose="020C0904040107040205" pitchFamily="34" charset="0"/>
              </a:rPr>
              <a:t>1 John </a:t>
            </a:r>
            <a:r>
              <a:rPr lang="en-US" sz="3200" dirty="0" smtClean="0">
                <a:solidFill>
                  <a:prstClr val="black"/>
                </a:solidFill>
                <a:latin typeface="Apple Boy BTN" panose="020C0904040107040205" pitchFamily="34" charset="0"/>
              </a:rPr>
              <a:t>1:5</a:t>
            </a:r>
            <a:endParaRPr lang="en-US" sz="3200" dirty="0">
              <a:solidFill>
                <a:prstClr val="black"/>
              </a:solidFill>
              <a:latin typeface="Apple Boy BTN" panose="020C0904040107040205"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7" y="1366837"/>
            <a:ext cx="8583999"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20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0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5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81" t="22917" r="6250" b="59375"/>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81" t="22917" r="6250" b="59375"/>
          <a:stretch>
            <a:fillRect/>
          </a:stretch>
        </p:blipFill>
        <p:spPr bwMode="auto">
          <a:xfrm flipV="1">
            <a:off x="0" y="5562600"/>
            <a:ext cx="91440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81" t="22917" r="6250" b="59375"/>
          <a:stretch>
            <a:fillRect/>
          </a:stretch>
        </p:blipFill>
        <p:spPr bwMode="auto">
          <a:xfrm rot="16200000">
            <a:off x="-2781300" y="2781300"/>
            <a:ext cx="68580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8281" t="22917" r="6250" b="59375"/>
          <a:stretch>
            <a:fillRect/>
          </a:stretch>
        </p:blipFill>
        <p:spPr bwMode="auto">
          <a:xfrm rot="5400000">
            <a:off x="5067300" y="2781300"/>
            <a:ext cx="68580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82931" y="1306291"/>
            <a:ext cx="6553199" cy="4062651"/>
          </a:xfrm>
          <a:prstGeom prst="rect">
            <a:avLst/>
          </a:prstGeom>
        </p:spPr>
        <p:txBody>
          <a:bodyPr wrap="square">
            <a:spAutoFit/>
          </a:bodyPr>
          <a:lstStyle/>
          <a:p>
            <a:pPr algn="ctr"/>
            <a:r>
              <a:rPr lang="en-US" sz="4400" dirty="0">
                <a:solidFill>
                  <a:srgbClr val="0070C0"/>
                </a:solidFill>
                <a:latin typeface="GoudyHvyface Cn BT" panose="02080906040306020304" pitchFamily="18" charset="0"/>
              </a:rPr>
              <a:t> </a:t>
            </a:r>
            <a:r>
              <a:rPr lang="en-US" sz="5400" dirty="0">
                <a:solidFill>
                  <a:srgbClr val="0070C0"/>
                </a:solidFill>
                <a:latin typeface="GoudyHvyface Cn BT" panose="02080906040306020304" pitchFamily="18" charset="0"/>
              </a:rPr>
              <a:t>Now </a:t>
            </a:r>
            <a:r>
              <a:rPr lang="en-US" sz="9600" dirty="0">
                <a:solidFill>
                  <a:srgbClr val="7030A0"/>
                </a:solidFill>
                <a:latin typeface="GoudyHvyface Cn BT" panose="02080906040306020304" pitchFamily="18" charset="0"/>
              </a:rPr>
              <a:t>faith</a:t>
            </a:r>
            <a:r>
              <a:rPr lang="en-US" sz="5400" dirty="0">
                <a:solidFill>
                  <a:srgbClr val="0070C0"/>
                </a:solidFill>
                <a:latin typeface="GoudyHvyface Cn BT" panose="02080906040306020304" pitchFamily="18" charset="0"/>
              </a:rPr>
              <a:t> is the </a:t>
            </a:r>
            <a:r>
              <a:rPr lang="en-US" sz="5400" dirty="0" smtClean="0">
                <a:solidFill>
                  <a:srgbClr val="0070C0"/>
                </a:solidFill>
                <a:latin typeface="GoudyHvyface Cn BT" panose="02080906040306020304" pitchFamily="18" charset="0"/>
              </a:rPr>
              <a:t>reality </a:t>
            </a:r>
            <a:r>
              <a:rPr lang="en-US" sz="5400" dirty="0">
                <a:solidFill>
                  <a:srgbClr val="0070C0"/>
                </a:solidFill>
                <a:latin typeface="GoudyHvyface Cn BT" panose="02080906040306020304" pitchFamily="18" charset="0"/>
              </a:rPr>
              <a:t>of what is hoped for, the </a:t>
            </a:r>
            <a:r>
              <a:rPr lang="en-US" sz="5400" dirty="0" smtClean="0">
                <a:solidFill>
                  <a:srgbClr val="0070C0"/>
                </a:solidFill>
                <a:latin typeface="GoudyHvyface Cn BT" panose="02080906040306020304" pitchFamily="18" charset="0"/>
              </a:rPr>
              <a:t>proof </a:t>
            </a:r>
            <a:r>
              <a:rPr lang="en-US" sz="5400" dirty="0">
                <a:solidFill>
                  <a:srgbClr val="0070C0"/>
                </a:solidFill>
                <a:latin typeface="GoudyHvyface Cn BT" panose="02080906040306020304" pitchFamily="18" charset="0"/>
              </a:rPr>
              <a:t>of what is not seen. </a:t>
            </a:r>
            <a:endParaRPr lang="en-US" sz="3600" dirty="0">
              <a:solidFill>
                <a:schemeClr val="accent4">
                  <a:lumMod val="75000"/>
                </a:schemeClr>
              </a:solidFill>
            </a:endParaRPr>
          </a:p>
        </p:txBody>
      </p:sp>
      <p:sp>
        <p:nvSpPr>
          <p:cNvPr id="6" name="Rectangle 5"/>
          <p:cNvSpPr/>
          <p:nvPr/>
        </p:nvSpPr>
        <p:spPr>
          <a:xfrm>
            <a:off x="3156388" y="5887134"/>
            <a:ext cx="2831224" cy="646331"/>
          </a:xfrm>
          <a:prstGeom prst="rect">
            <a:avLst/>
          </a:prstGeom>
        </p:spPr>
        <p:txBody>
          <a:bodyPr wrap="none">
            <a:spAutoFit/>
          </a:bodyPr>
          <a:lstStyle/>
          <a:p>
            <a:pPr lvl="0" algn="ctr"/>
            <a:r>
              <a:rPr lang="en-US" sz="3600" dirty="0">
                <a:solidFill>
                  <a:schemeClr val="bg1"/>
                </a:solidFill>
                <a:effectLst>
                  <a:outerShdw blurRad="38100" dist="38100" dir="2700000" algn="tl">
                    <a:srgbClr val="000000">
                      <a:alpha val="43137"/>
                    </a:srgbClr>
                  </a:outerShdw>
                </a:effectLst>
                <a:latin typeface="GoudyHvyface Cn BT" panose="02080906040306020304" pitchFamily="18" charset="0"/>
              </a:rPr>
              <a:t>Hebrews 11:1</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912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6869" b="39192"/>
          <a:stretch/>
        </p:blipFill>
        <p:spPr>
          <a:xfrm rot="5400000">
            <a:off x="-1704928" y="2890646"/>
            <a:ext cx="4592782" cy="1169072"/>
          </a:xfrm>
          <a:prstGeom prst="rect">
            <a:avLst/>
          </a:prstGeom>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88"/>
            <a:ext cx="4745182" cy="120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914" y="-29748"/>
            <a:ext cx="47434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9757"/>
          <a:stretch/>
        </p:blipFill>
        <p:spPr bwMode="auto">
          <a:xfrm>
            <a:off x="7935461" y="0"/>
            <a:ext cx="12085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27" y="5651500"/>
            <a:ext cx="7935461"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90353" y="1371600"/>
            <a:ext cx="7010400" cy="3785652"/>
          </a:xfrm>
          <a:prstGeom prst="rect">
            <a:avLst/>
          </a:prstGeom>
        </p:spPr>
        <p:txBody>
          <a:bodyPr wrap="square">
            <a:spAutoFit/>
          </a:bodyPr>
          <a:lstStyle/>
          <a:p>
            <a:pPr lvl="0" algn="ctr">
              <a:lnSpc>
                <a:spcPts val="4800"/>
              </a:lnSpc>
            </a:pPr>
            <a:r>
              <a:rPr lang="en-US" sz="3600" dirty="0">
                <a:solidFill>
                  <a:srgbClr val="9BBB59">
                    <a:lumMod val="75000"/>
                  </a:srgbClr>
                </a:solidFill>
                <a:latin typeface="PosterBodoni BT" pitchFamily="18" charset="0"/>
              </a:rPr>
              <a:t> By </a:t>
            </a:r>
            <a:r>
              <a:rPr lang="en-US" sz="6000" dirty="0">
                <a:solidFill>
                  <a:srgbClr val="FF0000"/>
                </a:solidFill>
                <a:latin typeface="PosterBodoni BT" pitchFamily="18" charset="0"/>
              </a:rPr>
              <a:t>faith</a:t>
            </a:r>
            <a:r>
              <a:rPr lang="en-US" sz="3600" dirty="0">
                <a:solidFill>
                  <a:srgbClr val="9BBB59">
                    <a:lumMod val="75000"/>
                  </a:srgbClr>
                </a:solidFill>
                <a:latin typeface="PosterBodoni BT" pitchFamily="18" charset="0"/>
              </a:rPr>
              <a:t> we understand that the universe </a:t>
            </a:r>
            <a:r>
              <a:rPr lang="en-US" sz="3600" dirty="0" smtClean="0">
                <a:solidFill>
                  <a:srgbClr val="9BBB59">
                    <a:lumMod val="75000"/>
                  </a:srgbClr>
                </a:solidFill>
                <a:latin typeface="PosterBodoni BT" pitchFamily="18" charset="0"/>
              </a:rPr>
              <a:t>was </a:t>
            </a:r>
            <a:r>
              <a:rPr lang="en-US" sz="3600" dirty="0">
                <a:solidFill>
                  <a:srgbClr val="9BBB59">
                    <a:lumMod val="75000"/>
                  </a:srgbClr>
                </a:solidFill>
                <a:latin typeface="PosterBodoni BT" pitchFamily="18" charset="0"/>
              </a:rPr>
              <a:t>created by </a:t>
            </a:r>
            <a:r>
              <a:rPr lang="en-US" sz="3600" dirty="0">
                <a:solidFill>
                  <a:srgbClr val="FF0000"/>
                </a:solidFill>
                <a:latin typeface="PosterBodoni BT" pitchFamily="18" charset="0"/>
              </a:rPr>
              <a:t>God’s </a:t>
            </a:r>
            <a:r>
              <a:rPr lang="en-US" sz="3600" dirty="0" smtClean="0">
                <a:solidFill>
                  <a:srgbClr val="FF0000"/>
                </a:solidFill>
                <a:latin typeface="PosterBodoni BT" pitchFamily="18" charset="0"/>
              </a:rPr>
              <a:t>command</a:t>
            </a:r>
            <a:r>
              <a:rPr lang="en-US" sz="3600" dirty="0" smtClean="0">
                <a:solidFill>
                  <a:srgbClr val="9BBB59">
                    <a:lumMod val="75000"/>
                  </a:srgbClr>
                </a:solidFill>
                <a:latin typeface="PosterBodoni BT" pitchFamily="18" charset="0"/>
              </a:rPr>
              <a:t>, </a:t>
            </a:r>
            <a:r>
              <a:rPr lang="en-US" sz="3600" dirty="0">
                <a:solidFill>
                  <a:srgbClr val="9BBB59">
                    <a:lumMod val="75000"/>
                  </a:srgbClr>
                </a:solidFill>
                <a:latin typeface="PosterBodoni BT" pitchFamily="18" charset="0"/>
              </a:rPr>
              <a:t>so that what is seen has been made from things that are </a:t>
            </a:r>
            <a:r>
              <a:rPr lang="en-US" sz="3600" dirty="0">
                <a:solidFill>
                  <a:schemeClr val="accent3">
                    <a:lumMod val="40000"/>
                    <a:lumOff val="60000"/>
                  </a:schemeClr>
                </a:solidFill>
                <a:latin typeface="PosterBodoni BT" pitchFamily="18" charset="0"/>
              </a:rPr>
              <a:t>not visible</a:t>
            </a:r>
            <a:r>
              <a:rPr lang="en-US" sz="3600" dirty="0">
                <a:solidFill>
                  <a:srgbClr val="9BBB59">
                    <a:lumMod val="75000"/>
                  </a:srgbClr>
                </a:solidFill>
                <a:latin typeface="PosterBodoni BT" pitchFamily="18" charset="0"/>
              </a:rPr>
              <a:t>.</a:t>
            </a:r>
            <a:endParaRPr lang="en-US" sz="3600" dirty="0" smtClean="0">
              <a:solidFill>
                <a:srgbClr val="9BBB59">
                  <a:lumMod val="75000"/>
                </a:srgbClr>
              </a:solidFill>
              <a:latin typeface="PosterBodoni BT" pitchFamily="18" charset="0"/>
            </a:endParaRPr>
          </a:p>
        </p:txBody>
      </p:sp>
      <p:sp>
        <p:nvSpPr>
          <p:cNvPr id="5" name="Rectangle 4"/>
          <p:cNvSpPr/>
          <p:nvPr/>
        </p:nvSpPr>
        <p:spPr>
          <a:xfrm>
            <a:off x="1583929" y="5931584"/>
            <a:ext cx="5943600" cy="646331"/>
          </a:xfrm>
          <a:prstGeom prst="rect">
            <a:avLst/>
          </a:prstGeom>
        </p:spPr>
        <p:txBody>
          <a:bodyPr wrap="square">
            <a:spAutoFit/>
          </a:bodyPr>
          <a:lstStyle/>
          <a:p>
            <a:pPr lvl="0" algn="ctr"/>
            <a:r>
              <a:rPr lang="en-US" sz="3600" dirty="0">
                <a:solidFill>
                  <a:prstClr val="white"/>
                </a:solidFill>
                <a:effectLst>
                  <a:outerShdw blurRad="38100" dist="38100" dir="2700000" algn="tl">
                    <a:srgbClr val="000000">
                      <a:alpha val="43137"/>
                    </a:srgbClr>
                  </a:outerShdw>
                </a:effectLst>
                <a:latin typeface="GoudyHvyface Cn BT" panose="02080906040306020304" pitchFamily="18" charset="0"/>
              </a:rPr>
              <a:t>Hebrews </a:t>
            </a:r>
            <a:r>
              <a:rPr lang="en-US" sz="3600" dirty="0" smtClean="0">
                <a:solidFill>
                  <a:prstClr val="white"/>
                </a:solidFill>
                <a:effectLst>
                  <a:outerShdw blurRad="38100" dist="38100" dir="2700000" algn="tl">
                    <a:srgbClr val="000000">
                      <a:alpha val="43137"/>
                    </a:srgbClr>
                  </a:outerShdw>
                </a:effectLst>
                <a:latin typeface="GoudyHvyface Cn BT" panose="02080906040306020304" pitchFamily="18" charset="0"/>
              </a:rPr>
              <a:t>11:3</a:t>
            </a:r>
            <a:endParaRPr lang="en-US" sz="36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5533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167" y="698935"/>
            <a:ext cx="9144000" cy="461665"/>
          </a:xfrm>
          <a:prstGeom prst="rect">
            <a:avLst/>
          </a:prstGeom>
        </p:spPr>
        <p:txBody>
          <a:bodyPr wrap="square">
            <a:spAutoFit/>
          </a:bodyPr>
          <a:lstStyle/>
          <a:p>
            <a:pPr algn="ctr"/>
            <a:r>
              <a:rPr lang="en-US" sz="2400" dirty="0">
                <a:latin typeface="Apple Boy BTN" panose="020C0904040107040205" pitchFamily="34" charset="0"/>
              </a:rPr>
              <a:t>Now this is the message we have heard from Him and declare to you: </a:t>
            </a:r>
          </a:p>
        </p:txBody>
      </p:sp>
      <p:sp>
        <p:nvSpPr>
          <p:cNvPr id="4" name="Rectangle 3"/>
          <p:cNvSpPr/>
          <p:nvPr/>
        </p:nvSpPr>
        <p:spPr>
          <a:xfrm>
            <a:off x="37407" y="5029200"/>
            <a:ext cx="9144000" cy="1569660"/>
          </a:xfrm>
          <a:prstGeom prst="rect">
            <a:avLst/>
          </a:prstGeom>
        </p:spPr>
        <p:txBody>
          <a:bodyPr wrap="square">
            <a:spAutoFit/>
          </a:bodyPr>
          <a:lstStyle/>
          <a:p>
            <a:pPr lvl="0" algn="ctr"/>
            <a:r>
              <a:rPr lang="en-US" sz="4800" dirty="0">
                <a:solidFill>
                  <a:srgbClr val="FFFF00"/>
                </a:solidFill>
                <a:latin typeface="Apple Boy BTN" panose="020C0904040107040205" pitchFamily="34" charset="0"/>
              </a:rPr>
              <a:t>and there is absolutely no darkness in Him.</a:t>
            </a:r>
          </a:p>
        </p:txBody>
      </p:sp>
      <p:sp>
        <p:nvSpPr>
          <p:cNvPr id="5" name="Rectangle 4"/>
          <p:cNvSpPr/>
          <p:nvPr/>
        </p:nvSpPr>
        <p:spPr>
          <a:xfrm>
            <a:off x="3746029" y="90111"/>
            <a:ext cx="1726755" cy="584775"/>
          </a:xfrm>
          <a:prstGeom prst="rect">
            <a:avLst/>
          </a:prstGeom>
        </p:spPr>
        <p:txBody>
          <a:bodyPr wrap="none">
            <a:spAutoFit/>
          </a:bodyPr>
          <a:lstStyle/>
          <a:p>
            <a:pPr lvl="0" algn="ctr"/>
            <a:r>
              <a:rPr lang="en-US" sz="3200" dirty="0">
                <a:solidFill>
                  <a:prstClr val="black"/>
                </a:solidFill>
                <a:latin typeface="Apple Boy BTN" panose="020C0904040107040205" pitchFamily="34" charset="0"/>
              </a:rPr>
              <a:t>1 John </a:t>
            </a:r>
            <a:r>
              <a:rPr lang="en-US" sz="3200" dirty="0" smtClean="0">
                <a:solidFill>
                  <a:prstClr val="black"/>
                </a:solidFill>
                <a:latin typeface="Apple Boy BTN" panose="020C0904040107040205" pitchFamily="34" charset="0"/>
              </a:rPr>
              <a:t>1:5</a:t>
            </a:r>
            <a:endParaRPr lang="en-US" sz="3200" dirty="0">
              <a:solidFill>
                <a:prstClr val="black"/>
              </a:solidFill>
              <a:latin typeface="Apple Boy BTN" panose="020C0904040107040205"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7" y="1366837"/>
            <a:ext cx="8583999"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444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09613"/>
            <a:ext cx="8382000"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950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09613"/>
            <a:ext cx="8382000"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700112"/>
            <a:ext cx="1143000" cy="107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91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38175"/>
            <a:ext cx="83820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429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38175"/>
            <a:ext cx="83820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05000"/>
            <a:ext cx="2895600"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94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08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702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440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0"/>
            <a:ext cx="250983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6070657"/>
            <a:ext cx="9144001" cy="523220"/>
          </a:xfrm>
          <a:prstGeom prst="rect">
            <a:avLst/>
          </a:prstGeom>
          <a:solidFill>
            <a:schemeClr val="bg1"/>
          </a:solidFill>
        </p:spPr>
        <p:txBody>
          <a:bodyPr wrap="square">
            <a:spAutoFit/>
          </a:bodyPr>
          <a:lstStyle/>
          <a:p>
            <a:pPr algn="ctr"/>
            <a:r>
              <a:rPr lang="en-US" sz="2800" dirty="0">
                <a:latin typeface="Accord Heavy SF" panose="020BE200000000000000" pitchFamily="34" charset="0"/>
              </a:rPr>
              <a:t>Flee like a bird to your mountain</a:t>
            </a:r>
            <a:r>
              <a:rPr lang="en-US" sz="2800" dirty="0" smtClean="0">
                <a:latin typeface="Accord Heavy SF" panose="020BE200000000000000" pitchFamily="34" charset="0"/>
              </a:rPr>
              <a:t>.   Psalm 11:1</a:t>
            </a:r>
            <a:endParaRPr lang="en-US" sz="2800" dirty="0">
              <a:latin typeface="Accord Heavy SF" panose="020BE200000000000000" pitchFamily="34" charset="0"/>
            </a:endParaRPr>
          </a:p>
        </p:txBody>
      </p:sp>
    </p:spTree>
    <p:extLst>
      <p:ext uri="{BB962C8B-B14F-4D97-AF65-F5344CB8AC3E}">
        <p14:creationId xmlns:p14="http://schemas.microsoft.com/office/powerpoint/2010/main" val="3598471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8632"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84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0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38875">
            <a:off x="3917922" y="1592092"/>
            <a:ext cx="2590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294956"/>
            <a:ext cx="9144000" cy="1569660"/>
          </a:xfrm>
          <a:prstGeom prst="rect">
            <a:avLst/>
          </a:prstGeom>
          <a:solidFill>
            <a:schemeClr val="bg1"/>
          </a:solidFill>
        </p:spPr>
        <p:txBody>
          <a:bodyPr wrap="square">
            <a:spAutoFit/>
          </a:bodyPr>
          <a:lstStyle/>
          <a:p>
            <a:pPr algn="ctr"/>
            <a:r>
              <a:rPr lang="en-US" sz="3200" dirty="0" smtClean="0">
                <a:solidFill>
                  <a:srgbClr val="00B050"/>
                </a:solidFill>
                <a:latin typeface="Accord Heavy SF" panose="020BE200000000000000" pitchFamily="34" charset="0"/>
              </a:rPr>
              <a:t>God sits </a:t>
            </a:r>
            <a:r>
              <a:rPr lang="en-US" sz="3200" dirty="0">
                <a:solidFill>
                  <a:srgbClr val="00B050"/>
                </a:solidFill>
                <a:latin typeface="Accord Heavy SF" panose="020BE200000000000000" pitchFamily="34" charset="0"/>
              </a:rPr>
              <a:t>enthroned above the circle of the earth, and its people are like grasshoppers</a:t>
            </a:r>
            <a:r>
              <a:rPr lang="en-US" sz="3200" dirty="0" smtClean="0">
                <a:solidFill>
                  <a:srgbClr val="00B050"/>
                </a:solidFill>
                <a:latin typeface="Accord Heavy SF" panose="020BE200000000000000" pitchFamily="34" charset="0"/>
              </a:rPr>
              <a:t>.  Isaiah 40:22</a:t>
            </a:r>
            <a:endParaRPr lang="en-US" sz="3200" dirty="0">
              <a:solidFill>
                <a:srgbClr val="00B050"/>
              </a:solidFill>
              <a:latin typeface="Accord Heavy SF" panose="020BE200000000000000" pitchFamily="34" charset="0"/>
            </a:endParaRPr>
          </a:p>
        </p:txBody>
      </p:sp>
    </p:spTree>
    <p:extLst>
      <p:ext uri="{BB962C8B-B14F-4D97-AF65-F5344CB8AC3E}">
        <p14:creationId xmlns:p14="http://schemas.microsoft.com/office/powerpoint/2010/main" val="973574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8632"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286000" y="685800"/>
            <a:ext cx="1981200" cy="152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22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781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610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542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863417"/>
          </a:xfrm>
          <a:prstGeom prst="rect">
            <a:avLst/>
          </a:prstGeom>
        </p:spPr>
        <p:txBody>
          <a:bodyPr wrap="square">
            <a:spAutoFit/>
          </a:bodyPr>
          <a:lstStyle/>
          <a:p>
            <a:r>
              <a:rPr lang="en-US" sz="4000" dirty="0" smtClean="0"/>
              <a:t>DISGUISE is when an animal hides in plain sight by looking like an object in its surroundings. Examples: leaf-mimic katydid, walking stick.</a:t>
            </a:r>
          </a:p>
          <a:p>
            <a:pPr algn="r"/>
            <a:r>
              <a:rPr lang="en-US" sz="4000" dirty="0" smtClean="0">
                <a:solidFill>
                  <a:schemeClr val="accent3">
                    <a:lumMod val="75000"/>
                  </a:schemeClr>
                </a:solidFill>
              </a:rPr>
              <a:t>Questions:</a:t>
            </a:r>
          </a:p>
          <a:p>
            <a:endParaRPr lang="en-US" sz="4000" dirty="0" smtClean="0"/>
          </a:p>
          <a:p>
            <a:r>
              <a:rPr lang="en-US" sz="4000" dirty="0" smtClean="0"/>
              <a:t>What is it called when an animal blends into its environment?</a:t>
            </a:r>
          </a:p>
          <a:p>
            <a:endParaRPr lang="en-US" sz="4000" dirty="0" smtClean="0"/>
          </a:p>
          <a:p>
            <a:r>
              <a:rPr lang="en-US" sz="4000" dirty="0" smtClean="0"/>
              <a:t>What are two reasons why an animal will blend into its environment?</a:t>
            </a:r>
            <a:endParaRPr lang="en-US" sz="4000" dirty="0"/>
          </a:p>
        </p:txBody>
      </p:sp>
    </p:spTree>
    <p:extLst>
      <p:ext uri="{BB962C8B-B14F-4D97-AF65-F5344CB8AC3E}">
        <p14:creationId xmlns:p14="http://schemas.microsoft.com/office/powerpoint/2010/main" val="2263609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8847"/>
            <a:ext cx="8458200" cy="1938992"/>
          </a:xfrm>
          <a:prstGeom prst="rect">
            <a:avLst/>
          </a:prstGeom>
        </p:spPr>
        <p:txBody>
          <a:bodyPr wrap="square">
            <a:spAutoFit/>
          </a:bodyPr>
          <a:lstStyle/>
          <a:p>
            <a:r>
              <a:rPr lang="en-US" sz="4000" dirty="0" smtClean="0"/>
              <a:t>A chameleon can even change its color to blend in with its environment.</a:t>
            </a:r>
          </a:p>
          <a:p>
            <a:endParaRPr lang="en-US" sz="4000" dirty="0" smtClean="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435894"/>
            <a:ext cx="3657600" cy="273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76936"/>
            <a:ext cx="3676650" cy="245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186768"/>
            <a:ext cx="3290623" cy="246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961" t="5470" r="11036" b="36128"/>
          <a:stretch/>
        </p:blipFill>
        <p:spPr bwMode="auto">
          <a:xfrm>
            <a:off x="388374" y="1551308"/>
            <a:ext cx="3314700" cy="219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418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4" y="381000"/>
            <a:ext cx="839603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699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4" y="381000"/>
            <a:ext cx="8396036"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833" y="381000"/>
            <a:ext cx="525959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215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534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825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534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3999"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797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768" y="1219200"/>
            <a:ext cx="8686800" cy="3477875"/>
          </a:xfrm>
          <a:prstGeom prst="rect">
            <a:avLst/>
          </a:prstGeom>
        </p:spPr>
        <p:txBody>
          <a:bodyPr wrap="square">
            <a:spAutoFit/>
          </a:bodyPr>
          <a:lstStyle/>
          <a:p>
            <a:r>
              <a:rPr lang="en-US" sz="4400" dirty="0" smtClean="0"/>
              <a:t>PATTERN is when an animal's stripes, spots, or other color markings make the outline of the animal's body hard to see. Examples: tiger, zebra, leopard frog, blue-ringed octopus.</a:t>
            </a:r>
            <a:endParaRPr lang="en-US" sz="4400" dirty="0"/>
          </a:p>
        </p:txBody>
      </p:sp>
    </p:spTree>
    <p:extLst>
      <p:ext uri="{BB962C8B-B14F-4D97-AF65-F5344CB8AC3E}">
        <p14:creationId xmlns:p14="http://schemas.microsoft.com/office/powerpoint/2010/main" val="2419475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16"/>
            <a:ext cx="9225738" cy="609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474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3" y="0"/>
            <a:ext cx="916774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618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3" y="0"/>
            <a:ext cx="916774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432268"/>
            <a:ext cx="3505200" cy="329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118" y="5296165"/>
            <a:ext cx="9175117" cy="1569660"/>
          </a:xfrm>
          <a:prstGeom prst="rect">
            <a:avLst/>
          </a:prstGeom>
          <a:solidFill>
            <a:schemeClr val="bg1"/>
          </a:solidFill>
        </p:spPr>
        <p:txBody>
          <a:bodyPr wrap="square">
            <a:spAutoFit/>
          </a:bodyPr>
          <a:lstStyle/>
          <a:p>
            <a:pPr algn="ctr"/>
            <a:r>
              <a:rPr lang="en-US" sz="3200" dirty="0">
                <a:solidFill>
                  <a:srgbClr val="00B050"/>
                </a:solidFill>
                <a:latin typeface="Accord Heavy SF" panose="020BE200000000000000" pitchFamily="34" charset="0"/>
              </a:rPr>
              <a:t>Aaron stretched out his hand over the waters of Egypt, and the frogs came up and covered the land</a:t>
            </a:r>
            <a:r>
              <a:rPr lang="en-US" sz="3200" dirty="0" smtClean="0">
                <a:solidFill>
                  <a:srgbClr val="00B050"/>
                </a:solidFill>
                <a:latin typeface="Accord Heavy SF" panose="020BE200000000000000" pitchFamily="34" charset="0"/>
              </a:rPr>
              <a:t>.  Exodus 8:6</a:t>
            </a:r>
            <a:endParaRPr lang="en-US" sz="3200" dirty="0">
              <a:solidFill>
                <a:srgbClr val="00B050"/>
              </a:solidFill>
              <a:latin typeface="Accord Heavy SF" panose="020BE200000000000000" pitchFamily="34" charset="0"/>
            </a:endParaRPr>
          </a:p>
        </p:txBody>
      </p:sp>
    </p:spTree>
    <p:extLst>
      <p:ext uri="{BB962C8B-B14F-4D97-AF65-F5344CB8AC3E}">
        <p14:creationId xmlns:p14="http://schemas.microsoft.com/office/powerpoint/2010/main" val="2273303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73"/>
            <a:ext cx="9144000" cy="608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675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08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276600"/>
            <a:ext cx="1580204"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083277"/>
            <a:ext cx="9144000" cy="1754326"/>
          </a:xfrm>
          <a:prstGeom prst="rect">
            <a:avLst/>
          </a:prstGeom>
          <a:solidFill>
            <a:schemeClr val="bg1"/>
          </a:solidFill>
        </p:spPr>
        <p:txBody>
          <a:bodyPr wrap="square">
            <a:spAutoFit/>
          </a:bodyPr>
          <a:lstStyle/>
          <a:p>
            <a:pPr algn="ctr"/>
            <a:r>
              <a:rPr lang="en-US" sz="3600" dirty="0" smtClean="0">
                <a:solidFill>
                  <a:schemeClr val="bg2">
                    <a:lumMod val="25000"/>
                  </a:schemeClr>
                </a:solidFill>
                <a:latin typeface="Accord Heavy SF" panose="020BE200000000000000" pitchFamily="34" charset="0"/>
              </a:rPr>
              <a:t>A </a:t>
            </a:r>
            <a:r>
              <a:rPr lang="en-US" sz="3600" dirty="0">
                <a:solidFill>
                  <a:schemeClr val="bg2">
                    <a:lumMod val="25000"/>
                  </a:schemeClr>
                </a:solidFill>
                <a:latin typeface="Accord Heavy SF" panose="020BE200000000000000" pitchFamily="34" charset="0"/>
              </a:rPr>
              <a:t>leopard will lie in wait near their towns to tear to pieces any who venture </a:t>
            </a:r>
            <a:r>
              <a:rPr lang="en-US" sz="3600" dirty="0" smtClean="0">
                <a:solidFill>
                  <a:schemeClr val="bg2">
                    <a:lumMod val="25000"/>
                  </a:schemeClr>
                </a:solidFill>
                <a:latin typeface="Accord Heavy SF" panose="020BE200000000000000" pitchFamily="34" charset="0"/>
              </a:rPr>
              <a:t>out.  Jeremiah 5:6</a:t>
            </a:r>
            <a:endParaRPr lang="en-US" sz="3600" dirty="0">
              <a:solidFill>
                <a:schemeClr val="bg2">
                  <a:lumMod val="25000"/>
                </a:schemeClr>
              </a:solidFill>
              <a:latin typeface="Accord Heavy SF" panose="020BE200000000000000" pitchFamily="34" charset="0"/>
            </a:endParaRPr>
          </a:p>
        </p:txBody>
      </p:sp>
    </p:spTree>
    <p:extLst>
      <p:ext uri="{BB962C8B-B14F-4D97-AF65-F5344CB8AC3E}">
        <p14:creationId xmlns:p14="http://schemas.microsoft.com/office/powerpoint/2010/main" val="64294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 y="0"/>
            <a:ext cx="9233184"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66800"/>
            <a:ext cx="1524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13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214"/>
            <a:ext cx="9113249" cy="650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31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214"/>
            <a:ext cx="9144001" cy="652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61803">
            <a:off x="3810000" y="1558024"/>
            <a:ext cx="1524000"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473005"/>
            <a:ext cx="9144000" cy="1384995"/>
          </a:xfrm>
          <a:prstGeom prst="rect">
            <a:avLst/>
          </a:prstGeom>
          <a:solidFill>
            <a:schemeClr val="bg1"/>
          </a:solidFill>
        </p:spPr>
        <p:txBody>
          <a:bodyPr wrap="square">
            <a:spAutoFit/>
          </a:bodyPr>
          <a:lstStyle/>
          <a:p>
            <a:pPr algn="ctr"/>
            <a:r>
              <a:rPr lang="en-US" sz="2800" dirty="0">
                <a:latin typeface="Accord Heavy SF" panose="020BE200000000000000" pitchFamily="34" charset="0"/>
              </a:rPr>
              <a:t>Jesus replied, “Foxes have dens and birds have nests, but the Son of Man has no place to lay his head</a:t>
            </a:r>
            <a:r>
              <a:rPr lang="en-US" sz="2800" dirty="0" smtClean="0">
                <a:latin typeface="Accord Heavy SF" panose="020BE200000000000000" pitchFamily="34" charset="0"/>
              </a:rPr>
              <a:t>.”           Matthew 8:20</a:t>
            </a:r>
            <a:endParaRPr lang="en-US" sz="2800" dirty="0">
              <a:latin typeface="Accord Heavy SF" panose="020BE200000000000000" pitchFamily="34" charset="0"/>
            </a:endParaRPr>
          </a:p>
        </p:txBody>
      </p:sp>
    </p:spTree>
    <p:extLst>
      <p:ext uri="{BB962C8B-B14F-4D97-AF65-F5344CB8AC3E}">
        <p14:creationId xmlns:p14="http://schemas.microsoft.com/office/powerpoint/2010/main" val="255860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689</Words>
  <Application>Microsoft Office PowerPoint</Application>
  <PresentationFormat>On-screen Show (4:3)</PresentationFormat>
  <Paragraphs>57</Paragraphs>
  <Slides>63</Slides>
  <Notes>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18</cp:revision>
  <dcterms:created xsi:type="dcterms:W3CDTF">2014-07-02T00:00:29Z</dcterms:created>
  <dcterms:modified xsi:type="dcterms:W3CDTF">2014-08-01T16:30:17Z</dcterms:modified>
</cp:coreProperties>
</file>